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334" r:id="rId2"/>
    <p:sldId id="294" r:id="rId3"/>
    <p:sldId id="328" r:id="rId4"/>
    <p:sldId id="335" r:id="rId5"/>
    <p:sldId id="329" r:id="rId6"/>
    <p:sldId id="330" r:id="rId7"/>
    <p:sldId id="331" r:id="rId8"/>
    <p:sldId id="332" r:id="rId9"/>
    <p:sldId id="259" r:id="rId10"/>
    <p:sldId id="260" r:id="rId11"/>
    <p:sldId id="257" r:id="rId12"/>
    <p:sldId id="261" r:id="rId13"/>
    <p:sldId id="263" r:id="rId14"/>
    <p:sldId id="262" r:id="rId15"/>
    <p:sldId id="258" r:id="rId16"/>
    <p:sldId id="264" r:id="rId17"/>
    <p:sldId id="265" r:id="rId18"/>
    <p:sldId id="266" r:id="rId19"/>
    <p:sldId id="267" r:id="rId20"/>
    <p:sldId id="271" r:id="rId21"/>
    <p:sldId id="268" r:id="rId22"/>
    <p:sldId id="269" r:id="rId23"/>
    <p:sldId id="270"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5" r:id="rId47"/>
    <p:sldId id="296" r:id="rId48"/>
    <p:sldId id="297" r:id="rId49"/>
    <p:sldId id="298" r:id="rId50"/>
    <p:sldId id="299" r:id="rId51"/>
    <p:sldId id="302" r:id="rId52"/>
    <p:sldId id="301" r:id="rId53"/>
    <p:sldId id="300" r:id="rId54"/>
    <p:sldId id="303" r:id="rId55"/>
    <p:sldId id="304" r:id="rId56"/>
    <p:sldId id="305" r:id="rId57"/>
    <p:sldId id="306" r:id="rId58"/>
    <p:sldId id="308" r:id="rId59"/>
    <p:sldId id="309" r:id="rId60"/>
    <p:sldId id="310" r:id="rId61"/>
    <p:sldId id="311" r:id="rId62"/>
    <p:sldId id="312" r:id="rId63"/>
    <p:sldId id="313" r:id="rId64"/>
    <p:sldId id="314" r:id="rId65"/>
    <p:sldId id="315" r:id="rId66"/>
    <p:sldId id="307" r:id="rId67"/>
    <p:sldId id="316" r:id="rId68"/>
    <p:sldId id="317" r:id="rId69"/>
    <p:sldId id="318" r:id="rId70"/>
    <p:sldId id="319" r:id="rId71"/>
    <p:sldId id="320" r:id="rId72"/>
    <p:sldId id="321" r:id="rId73"/>
    <p:sldId id="322" r:id="rId74"/>
    <p:sldId id="323" r:id="rId75"/>
    <p:sldId id="324" r:id="rId76"/>
    <p:sldId id="325" r:id="rId77"/>
    <p:sldId id="326" r:id="rId7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166"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7450DA-4F3A-40C5-8ED4-8D015CFD2739}" type="datetimeFigureOut">
              <a:rPr lang="ru-RU" smtClean="0"/>
              <a:t>23.01.2019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C95990-3780-46D8-A4EC-A231A9B549BA}" type="slidenum">
              <a:rPr lang="ru-RU" smtClean="0"/>
              <a:t>‹#›</a:t>
            </a:fld>
            <a:endParaRPr lang="ru-RU"/>
          </a:p>
        </p:txBody>
      </p:sp>
    </p:spTree>
    <p:extLst>
      <p:ext uri="{BB962C8B-B14F-4D97-AF65-F5344CB8AC3E}">
        <p14:creationId xmlns:p14="http://schemas.microsoft.com/office/powerpoint/2010/main" val="44854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1C95990-3780-46D8-A4EC-A231A9B549BA}" type="slidenum">
              <a:rPr lang="ru-RU" smtClean="0"/>
              <a:t>11</a:t>
            </a:fld>
            <a:endParaRPr lang="ru-RU"/>
          </a:p>
        </p:txBody>
      </p:sp>
    </p:spTree>
    <p:extLst>
      <p:ext uri="{BB962C8B-B14F-4D97-AF65-F5344CB8AC3E}">
        <p14:creationId xmlns:p14="http://schemas.microsoft.com/office/powerpoint/2010/main" val="3763019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fr-FR" dirty="0" smtClean="0"/>
              <a:t>https://visasam.ru/emigration/vybor/srednya-zarplata-v-mire.html</a:t>
            </a:r>
            <a:endParaRPr lang="ru-RU" dirty="0"/>
          </a:p>
        </p:txBody>
      </p:sp>
      <p:sp>
        <p:nvSpPr>
          <p:cNvPr id="4" name="Номер слайда 3"/>
          <p:cNvSpPr>
            <a:spLocks noGrp="1"/>
          </p:cNvSpPr>
          <p:nvPr>
            <p:ph type="sldNum" sz="quarter" idx="10"/>
          </p:nvPr>
        </p:nvSpPr>
        <p:spPr/>
        <p:txBody>
          <a:bodyPr/>
          <a:lstStyle/>
          <a:p>
            <a:fld id="{A1C95990-3780-46D8-A4EC-A231A9B549BA}" type="slidenum">
              <a:rPr lang="ru-RU" smtClean="0"/>
              <a:t>15</a:t>
            </a:fld>
            <a:endParaRPr lang="ru-RU"/>
          </a:p>
        </p:txBody>
      </p:sp>
    </p:spTree>
    <p:extLst>
      <p:ext uri="{BB962C8B-B14F-4D97-AF65-F5344CB8AC3E}">
        <p14:creationId xmlns:p14="http://schemas.microsoft.com/office/powerpoint/2010/main" val="2610699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1C95990-3780-46D8-A4EC-A231A9B549BA}" type="slidenum">
              <a:rPr lang="ru-RU" smtClean="0"/>
              <a:t>22</a:t>
            </a:fld>
            <a:endParaRPr lang="ru-RU"/>
          </a:p>
        </p:txBody>
      </p:sp>
    </p:spTree>
    <p:extLst>
      <p:ext uri="{BB962C8B-B14F-4D97-AF65-F5344CB8AC3E}">
        <p14:creationId xmlns:p14="http://schemas.microsoft.com/office/powerpoint/2010/main" val="3638096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5CAF83D-4DC2-4296-9F89-2F37DC2924D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2855069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CAF83D-4DC2-4296-9F89-2F37DC2924D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326763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CAF83D-4DC2-4296-9F89-2F37DC2924D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280105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CAF83D-4DC2-4296-9F89-2F37DC2924D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53132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5CAF83D-4DC2-4296-9F89-2F37DC2924D2}" type="datetimeFigureOut">
              <a:rPr lang="ru-RU" smtClean="0"/>
              <a:t>23.01.2019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3227014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5CAF83D-4DC2-4296-9F89-2F37DC2924D2}" type="datetimeFigureOut">
              <a:rPr lang="ru-RU" smtClean="0"/>
              <a:t>23.01.2019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310443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5CAF83D-4DC2-4296-9F89-2F37DC2924D2}" type="datetimeFigureOut">
              <a:rPr lang="ru-RU" smtClean="0"/>
              <a:t>23.01.2019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3370979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CAF83D-4DC2-4296-9F89-2F37DC2924D2}" type="datetimeFigureOut">
              <a:rPr lang="ru-RU" smtClean="0"/>
              <a:t>23.01.2019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3909324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5CAF83D-4DC2-4296-9F89-2F37DC2924D2}" type="datetimeFigureOut">
              <a:rPr lang="ru-RU" smtClean="0"/>
              <a:t>23.01.2019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1929524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CAF83D-4DC2-4296-9F89-2F37DC2924D2}" type="datetimeFigureOut">
              <a:rPr lang="ru-RU" smtClean="0"/>
              <a:t>23.01.2019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2302107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CAF83D-4DC2-4296-9F89-2F37DC2924D2}" type="datetimeFigureOut">
              <a:rPr lang="ru-RU" smtClean="0"/>
              <a:t>23.01.2019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F06A19-AB33-498F-8B76-F73C563E0406}" type="slidenum">
              <a:rPr lang="ru-RU" smtClean="0"/>
              <a:t>‹#›</a:t>
            </a:fld>
            <a:endParaRPr lang="ru-RU"/>
          </a:p>
        </p:txBody>
      </p:sp>
    </p:spTree>
    <p:extLst>
      <p:ext uri="{BB962C8B-B14F-4D97-AF65-F5344CB8AC3E}">
        <p14:creationId xmlns:p14="http://schemas.microsoft.com/office/powerpoint/2010/main" val="2997028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AF83D-4DC2-4296-9F89-2F37DC2924D2}" type="datetimeFigureOut">
              <a:rPr lang="ru-RU" smtClean="0"/>
              <a:t>23.01.2019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F06A19-AB33-498F-8B76-F73C563E0406}" type="slidenum">
              <a:rPr lang="ru-RU" smtClean="0"/>
              <a:t>‹#›</a:t>
            </a:fld>
            <a:endParaRPr lang="ru-RU"/>
          </a:p>
        </p:txBody>
      </p:sp>
    </p:spTree>
    <p:extLst>
      <p:ext uri="{BB962C8B-B14F-4D97-AF65-F5344CB8AC3E}">
        <p14:creationId xmlns:p14="http://schemas.microsoft.com/office/powerpoint/2010/main" val="3289852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demoscope.ru/weekly/app/popclock/popclock.php"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ountrymeters.info/ru/Russian_Federation#life_expectanc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kremlin.ru/events/president/news/57425"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hyperlink" Target="http://www.unesco.ru/rus/index.php" TargetMode="External"/><Relationship Id="rId3" Type="http://schemas.openxmlformats.org/officeDocument/2006/relationships/hyperlink" Target="http://www.macfound.ru/" TargetMode="External"/><Relationship Id="rId7" Type="http://schemas.openxmlformats.org/officeDocument/2006/relationships/hyperlink" Target="http://portal.unesco.org/" TargetMode="External"/><Relationship Id="rId2" Type="http://schemas.openxmlformats.org/officeDocument/2006/relationships/hyperlink" Target="http://www.unfpa.org/" TargetMode="External"/><Relationship Id="rId1" Type="http://schemas.openxmlformats.org/officeDocument/2006/relationships/slideLayout" Target="../slideLayouts/slideLayout2.xml"/><Relationship Id="rId6" Type="http://schemas.openxmlformats.org/officeDocument/2006/relationships/hyperlink" Target="http://www.ined.fr/" TargetMode="External"/><Relationship Id="rId5" Type="http://schemas.openxmlformats.org/officeDocument/2006/relationships/hyperlink" Target="http://www.rfh.ru/" TargetMode="External"/><Relationship Id="rId4" Type="http://schemas.openxmlformats.org/officeDocument/2006/relationships/hyperlink" Target="http://www.dynastyfdn.com/"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www.demoscope.ru/weekly/2017/0739/analit01.php#_ftn46" TargetMode="External"/><Relationship Id="rId2" Type="http://schemas.openxmlformats.org/officeDocument/2006/relationships/hyperlink" Target="http://www.demoscope.ru/weekly/2017/0739/analit01.php#_ftn4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www.demoscope.ru/weekly/2017/0739/analit01.php#_ftn48" TargetMode="External"/><Relationship Id="rId2" Type="http://schemas.openxmlformats.org/officeDocument/2006/relationships/hyperlink" Target="http://www.demoscope.ru/weekly/2017/0739/analit01.php#_ftn47"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www.demoscope.ru/weekly/2017/0739/barom02.php" TargetMode="External"/><Relationship Id="rId2" Type="http://schemas.openxmlformats.org/officeDocument/2006/relationships/hyperlink" Target="http://www.demoscope.ru/weekly/2017/0739/barom01.php" TargetMode="External"/><Relationship Id="rId1" Type="http://schemas.openxmlformats.org/officeDocument/2006/relationships/slideLayout" Target="../slideLayouts/slideLayout2.xml"/><Relationship Id="rId6" Type="http://schemas.openxmlformats.org/officeDocument/2006/relationships/hyperlink" Target="http://www.demoscope.ru/weekly/2017/0739/barom05.php" TargetMode="External"/><Relationship Id="rId5" Type="http://schemas.openxmlformats.org/officeDocument/2006/relationships/hyperlink" Target="http://www.demoscope.ru/weekly/2017/0739/barom04.php" TargetMode="External"/><Relationship Id="rId4" Type="http://schemas.openxmlformats.org/officeDocument/2006/relationships/hyperlink" Target="http://www.demoscope.ru/weekly/2017/0739/barom03.php" TargetMode="External"/></Relationships>
</file>

<file path=ppt/slides/_rels/slide74.xml.rels><?xml version="1.0" encoding="UTF-8" standalone="yes"?>
<Relationships xmlns="http://schemas.openxmlformats.org/package/2006/relationships"><Relationship Id="rId2" Type="http://schemas.openxmlformats.org/officeDocument/2006/relationships/hyperlink" Target="http://www.demoscope.ru/weekly/app/popclock/popclock.php"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Социальная политика, пенсионная реформа: сравнительный анализ с зарубежными странами</a:t>
            </a:r>
            <a:br>
              <a:rPr lang="ru-RU" dirty="0" smtClean="0"/>
            </a:br>
            <a:endParaRPr lang="ru-RU" dirty="0"/>
          </a:p>
        </p:txBody>
      </p:sp>
      <p:sp>
        <p:nvSpPr>
          <p:cNvPr id="3" name="Подзаголовок 2"/>
          <p:cNvSpPr>
            <a:spLocks noGrp="1"/>
          </p:cNvSpPr>
          <p:nvPr>
            <p:ph type="subTitle" idx="1"/>
          </p:nvPr>
        </p:nvSpPr>
        <p:spPr/>
        <p:txBody>
          <a:bodyPr>
            <a:normAutofit fontScale="70000" lnSpcReduction="20000"/>
          </a:bodyPr>
          <a:lstStyle/>
          <a:p>
            <a:r>
              <a:rPr lang="ru-RU" dirty="0" err="1" smtClean="0"/>
              <a:t>Ст.преподаватель</a:t>
            </a:r>
            <a:endParaRPr lang="ru-RU" dirty="0" smtClean="0"/>
          </a:p>
          <a:p>
            <a:r>
              <a:rPr lang="ru-RU" dirty="0" smtClean="0"/>
              <a:t>Кафедры гуманитарных и социально-экономических наук МГИИТ имени Ю.А. Сенкевича</a:t>
            </a:r>
          </a:p>
          <a:p>
            <a:r>
              <a:rPr lang="ru-RU" dirty="0" smtClean="0"/>
              <a:t>Корнеева Ирина Григорьевна</a:t>
            </a:r>
            <a:endParaRPr lang="ru-RU" dirty="0"/>
          </a:p>
        </p:txBody>
      </p:sp>
    </p:spTree>
    <p:extLst>
      <p:ext uri="{BB962C8B-B14F-4D97-AF65-F5344CB8AC3E}">
        <p14:creationId xmlns:p14="http://schemas.microsoft.com/office/powerpoint/2010/main" val="96211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smtClean="0"/>
              <a:t>Часто подсознательное желание  получить подтверждение стереотипному представлению о стране,  убедиться, что моя жизнь комфортнее, мое общество лучше устроено, а отношения между государством и индивидом более цивилизованные. </a:t>
            </a:r>
            <a:endParaRPr lang="en-US" dirty="0" smtClean="0"/>
          </a:p>
          <a:p>
            <a:r>
              <a:rPr lang="ru-RU" dirty="0" smtClean="0"/>
              <a:t>И, в то же время </a:t>
            </a:r>
            <a:r>
              <a:rPr lang="en-US" dirty="0" err="1" smtClean="0"/>
              <a:t>openmindness</a:t>
            </a:r>
            <a:r>
              <a:rPr lang="en-US" dirty="0" smtClean="0"/>
              <a:t>, </a:t>
            </a:r>
            <a:r>
              <a:rPr lang="ru-RU" dirty="0" smtClean="0"/>
              <a:t> возможность увидеть общие проблемы, поиски их решения, услышать другое мнение…</a:t>
            </a:r>
          </a:p>
          <a:p>
            <a:pPr marL="0" indent="0">
              <a:buNone/>
            </a:pPr>
            <a:r>
              <a:rPr lang="ru-RU" dirty="0" smtClean="0"/>
              <a:t>Вывод: сравнение социального устройства неизбежно!</a:t>
            </a:r>
          </a:p>
          <a:p>
            <a:r>
              <a:rPr lang="ru-RU" dirty="0" smtClean="0"/>
              <a:t>Роль личности гида, его «матрешки» культуры, трудности  «перевода» одной общественной жизни на другую и миссия, как у врача, «не навредить».</a:t>
            </a:r>
          </a:p>
          <a:p>
            <a:r>
              <a:rPr lang="ru-RU" dirty="0" smtClean="0"/>
              <a:t>Ценность личного примера, перевода статистики на человеческий язык, умение находить точки соприкосновения. Часто необходима сдержанность в оценках, а иногда наоборот эмоциональный ответ,  необходимость дать жесткий ответ  - в зависимости от ситуации, аудитории, собственного ощущения и чувства миссии. </a:t>
            </a:r>
          </a:p>
          <a:p>
            <a:endParaRPr lang="ru-RU" dirty="0"/>
          </a:p>
        </p:txBody>
      </p:sp>
    </p:spTree>
    <p:extLst>
      <p:ext uri="{BB962C8B-B14F-4D97-AF65-F5344CB8AC3E}">
        <p14:creationId xmlns:p14="http://schemas.microsoft.com/office/powerpoint/2010/main" val="4290959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Основные вопросы для обсуждения</a:t>
            </a:r>
            <a:endParaRPr lang="ru-RU" dirty="0"/>
          </a:p>
        </p:txBody>
      </p:sp>
      <p:sp>
        <p:nvSpPr>
          <p:cNvPr id="3" name="Объект 2"/>
          <p:cNvSpPr>
            <a:spLocks noGrp="1"/>
          </p:cNvSpPr>
          <p:nvPr>
            <p:ph idx="1"/>
          </p:nvPr>
        </p:nvSpPr>
        <p:spPr/>
        <p:txBody>
          <a:bodyPr>
            <a:normAutofit lnSpcReduction="10000"/>
          </a:bodyPr>
          <a:lstStyle/>
          <a:p>
            <a:r>
              <a:rPr lang="ru-RU" dirty="0" smtClean="0"/>
              <a:t>Сущность социального государства</a:t>
            </a:r>
          </a:p>
          <a:p>
            <a:r>
              <a:rPr lang="ru-RU" dirty="0" smtClean="0"/>
              <a:t>Философские основы идеи, история концепции, модели социального государства</a:t>
            </a:r>
          </a:p>
          <a:p>
            <a:r>
              <a:rPr lang="ru-RU" dirty="0" smtClean="0"/>
              <a:t>Правовые основы и признаки социального государства </a:t>
            </a:r>
          </a:p>
          <a:p>
            <a:r>
              <a:rPr lang="ru-RU" dirty="0" smtClean="0"/>
              <a:t>Социальные государства разных стран</a:t>
            </a:r>
          </a:p>
          <a:p>
            <a:r>
              <a:rPr lang="ru-RU" dirty="0" smtClean="0"/>
              <a:t>Национальная</a:t>
            </a:r>
            <a:r>
              <a:rPr lang="en-US" dirty="0" smtClean="0"/>
              <a:t> </a:t>
            </a:r>
            <a:r>
              <a:rPr lang="ru-RU" dirty="0" smtClean="0"/>
              <a:t>и мировая пенсионная реформа </a:t>
            </a:r>
          </a:p>
          <a:p>
            <a:endParaRPr lang="ru-RU" dirty="0"/>
          </a:p>
        </p:txBody>
      </p:sp>
    </p:spTree>
    <p:extLst>
      <p:ext uri="{BB962C8B-B14F-4D97-AF65-F5344CB8AC3E}">
        <p14:creationId xmlns:p14="http://schemas.microsoft.com/office/powerpoint/2010/main" val="99344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915" y="24024"/>
            <a:ext cx="9124085" cy="683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5119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048861"/>
            <a:ext cx="8896813" cy="5476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1289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Средняя зарплата </a:t>
            </a:r>
            <a:endParaRPr lang="ru-RU" dirty="0"/>
          </a:p>
        </p:txBody>
      </p:sp>
      <p:sp>
        <p:nvSpPr>
          <p:cNvPr id="3" name="Объект 2"/>
          <p:cNvSpPr>
            <a:spLocks noGrp="1"/>
          </p:cNvSpPr>
          <p:nvPr>
            <p:ph idx="1"/>
          </p:nvPr>
        </p:nvSpPr>
        <p:spPr/>
        <p:txBody>
          <a:bodyPr>
            <a:normAutofit fontScale="85000" lnSpcReduction="20000"/>
          </a:bodyPr>
          <a:lstStyle/>
          <a:p>
            <a:r>
              <a:rPr lang="ru-RU" dirty="0" smtClean="0"/>
              <a:t>Показатель среднеарифметический</a:t>
            </a:r>
          </a:p>
          <a:p>
            <a:r>
              <a:rPr lang="ru-RU" dirty="0" smtClean="0"/>
              <a:t>Зависит от статистической методики</a:t>
            </a:r>
          </a:p>
          <a:p>
            <a:r>
              <a:rPr lang="ru-RU" dirty="0" smtClean="0"/>
              <a:t>Берутся </a:t>
            </a:r>
            <a:r>
              <a:rPr lang="ru-RU" dirty="0"/>
              <a:t>начисленные доходы до уплаты </a:t>
            </a:r>
            <a:r>
              <a:rPr lang="ru-RU" dirty="0" smtClean="0"/>
              <a:t>налогов</a:t>
            </a:r>
            <a:r>
              <a:rPr lang="ru-RU" dirty="0"/>
              <a:t>, социальных сборов и выплат</a:t>
            </a:r>
            <a:r>
              <a:rPr lang="ru-RU" dirty="0" smtClean="0"/>
              <a:t>.</a:t>
            </a:r>
          </a:p>
          <a:p>
            <a:pPr marL="0" indent="0">
              <a:buNone/>
            </a:pPr>
            <a:r>
              <a:rPr lang="ru-RU" dirty="0"/>
              <a:t>С</a:t>
            </a:r>
            <a:r>
              <a:rPr lang="ru-RU" dirty="0" smtClean="0"/>
              <a:t>умма</a:t>
            </a:r>
            <a:r>
              <a:rPr lang="ru-RU" dirty="0"/>
              <a:t>, получаемая на руки сотрудниками, оказывается на 10–40 % меньше, в зависимости от страны.</a:t>
            </a:r>
            <a:br>
              <a:rPr lang="ru-RU" dirty="0"/>
            </a:br>
            <a:r>
              <a:rPr lang="ru-RU" dirty="0"/>
              <a:t>Источник: https://visasam.ru/emigration/vybor/srednya-zarplata-v-mire.html</a:t>
            </a:r>
            <a:endParaRPr lang="ru-RU" dirty="0" smtClean="0"/>
          </a:p>
          <a:p>
            <a:pPr marL="0" indent="0">
              <a:buNone/>
            </a:pPr>
            <a:endParaRPr lang="ru-RU" dirty="0"/>
          </a:p>
          <a:p>
            <a:pPr marL="0" indent="0">
              <a:buNone/>
            </a:pPr>
            <a:r>
              <a:rPr lang="ru-RU" dirty="0"/>
              <a:t/>
            </a:r>
            <a:br>
              <a:rPr lang="ru-RU" dirty="0"/>
            </a:br>
            <a:r>
              <a:rPr lang="ru-RU" sz="2400" dirty="0"/>
              <a:t>Источник: https://visasam.ru/emigration/vybor/srednya-zarplata-v-mire.html</a:t>
            </a:r>
            <a:r>
              <a:rPr lang="ru-RU" sz="2400" dirty="0" smtClean="0"/>
              <a:t> </a:t>
            </a:r>
            <a:endParaRPr lang="ru-RU" sz="2400" dirty="0"/>
          </a:p>
        </p:txBody>
      </p:sp>
    </p:spTree>
    <p:extLst>
      <p:ext uri="{BB962C8B-B14F-4D97-AF65-F5344CB8AC3E}">
        <p14:creationId xmlns:p14="http://schemas.microsoft.com/office/powerpoint/2010/main" val="3354385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Средняя з/п</a:t>
            </a:r>
            <a:endParaRPr lang="ru-RU"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15" y="2060848"/>
            <a:ext cx="9148415" cy="3549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8603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Международная организация труда регулярно составляет и публикует рейтинги, в которых страны расположены согласно величине средней зарплаты. Чем выше среднестатистический доход человека за один месяц, тем выше строчка в рейтинге. Ситуация изучается более чем в 70 странах мира, которые имеют сильную и стабильную или успешно развивающуюся экономику.</a:t>
            </a:r>
            <a:br>
              <a:rPr lang="ru-RU" dirty="0"/>
            </a:br>
            <a:endParaRPr lang="ru-RU" dirty="0"/>
          </a:p>
        </p:txBody>
      </p:sp>
    </p:spTree>
    <p:extLst>
      <p:ext uri="{BB962C8B-B14F-4D97-AF65-F5344CB8AC3E}">
        <p14:creationId xmlns:p14="http://schemas.microsoft.com/office/powerpoint/2010/main" val="4084355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При выявлении уровня средней заработной платы в каждом государстве во внимание принимались только доходы наемных рабочих разного уровня, квалификации, опыта. Не учитывались частные предприниматели, бизнесмены, а также люди, живущие на социальные выплаты и пособия.</a:t>
            </a:r>
            <a:br>
              <a:rPr lang="ru-RU" dirty="0"/>
            </a:br>
            <a:r>
              <a:rPr lang="ru-RU" sz="1900" dirty="0"/>
              <a:t>Источник: https://visasam.ru/emigration/vybor/srednya-zarplata-v-mire.html</a:t>
            </a:r>
          </a:p>
        </p:txBody>
      </p:sp>
    </p:spTree>
    <p:extLst>
      <p:ext uri="{BB962C8B-B14F-4D97-AF65-F5344CB8AC3E}">
        <p14:creationId xmlns:p14="http://schemas.microsoft.com/office/powerpoint/2010/main" val="3549673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Рейтинг стран согласно размеру среднестатистической зарплаты</a:t>
            </a:r>
          </a:p>
        </p:txBody>
      </p:sp>
      <p:sp>
        <p:nvSpPr>
          <p:cNvPr id="3" name="Объект 2"/>
          <p:cNvSpPr>
            <a:spLocks noGrp="1"/>
          </p:cNvSpPr>
          <p:nvPr>
            <p:ph idx="1"/>
          </p:nvPr>
        </p:nvSpPr>
        <p:spPr/>
        <p:txBody>
          <a:bodyPr>
            <a:normAutofit lnSpcReduction="10000"/>
          </a:bodyPr>
          <a:lstStyle/>
          <a:p>
            <a:pPr marL="0" indent="0">
              <a:buNone/>
            </a:pPr>
            <a:r>
              <a:rPr lang="ru-RU" dirty="0" smtClean="0"/>
              <a:t>Уровень </a:t>
            </a:r>
            <a:r>
              <a:rPr lang="ru-RU" dirty="0"/>
              <a:t>средней зарплаты за месяц, в $ США </a:t>
            </a:r>
            <a:endParaRPr lang="ru-RU" dirty="0" smtClean="0"/>
          </a:p>
          <a:p>
            <a:pPr marL="0" indent="0">
              <a:buNone/>
            </a:pPr>
            <a:r>
              <a:rPr lang="ru-RU" dirty="0" smtClean="0"/>
              <a:t>17 </a:t>
            </a:r>
            <a:r>
              <a:rPr lang="ru-RU" dirty="0"/>
              <a:t>Китай </a:t>
            </a:r>
            <a:r>
              <a:rPr lang="ru-RU" dirty="0" smtClean="0"/>
              <a:t>			450 </a:t>
            </a:r>
          </a:p>
          <a:p>
            <a:pPr marL="0" indent="0">
              <a:buNone/>
            </a:pPr>
            <a:r>
              <a:rPr lang="ru-RU" dirty="0" smtClean="0"/>
              <a:t>16 </a:t>
            </a:r>
            <a:r>
              <a:rPr lang="ru-RU" dirty="0"/>
              <a:t>Россия </a:t>
            </a:r>
            <a:r>
              <a:rPr lang="ru-RU" dirty="0" smtClean="0"/>
              <a:t>			829 </a:t>
            </a:r>
          </a:p>
          <a:p>
            <a:pPr marL="0" indent="0">
              <a:buNone/>
            </a:pPr>
            <a:r>
              <a:rPr lang="ru-RU" dirty="0" smtClean="0"/>
              <a:t>15 </a:t>
            </a:r>
            <a:r>
              <a:rPr lang="ru-RU" dirty="0"/>
              <a:t>Турция </a:t>
            </a:r>
            <a:r>
              <a:rPr lang="ru-RU" dirty="0" smtClean="0"/>
              <a:t>			907 </a:t>
            </a:r>
          </a:p>
          <a:p>
            <a:pPr marL="0" indent="0">
              <a:buNone/>
            </a:pPr>
            <a:r>
              <a:rPr lang="ru-RU" dirty="0" smtClean="0"/>
              <a:t>14 </a:t>
            </a:r>
            <a:r>
              <a:rPr lang="ru-RU" dirty="0"/>
              <a:t>Греция </a:t>
            </a:r>
            <a:r>
              <a:rPr lang="ru-RU" dirty="0" smtClean="0"/>
              <a:t>			1121 </a:t>
            </a:r>
          </a:p>
          <a:p>
            <a:pPr marL="0" indent="0">
              <a:buNone/>
            </a:pPr>
            <a:r>
              <a:rPr lang="ru-RU" dirty="0" smtClean="0"/>
              <a:t>13 </a:t>
            </a:r>
            <a:r>
              <a:rPr lang="ru-RU" dirty="0"/>
              <a:t>Эстония </a:t>
            </a:r>
            <a:r>
              <a:rPr lang="ru-RU" dirty="0" smtClean="0"/>
              <a:t>		1259 </a:t>
            </a:r>
          </a:p>
          <a:p>
            <a:pPr marL="0" indent="0">
              <a:buNone/>
            </a:pPr>
            <a:r>
              <a:rPr lang="ru-RU" dirty="0" smtClean="0"/>
              <a:t>12 </a:t>
            </a:r>
            <a:r>
              <a:rPr lang="ru-RU" dirty="0"/>
              <a:t>Словакия </a:t>
            </a:r>
            <a:r>
              <a:rPr lang="ru-RU" dirty="0" smtClean="0"/>
              <a:t>		1382 </a:t>
            </a:r>
          </a:p>
          <a:p>
            <a:pPr marL="0" indent="0">
              <a:buNone/>
            </a:pPr>
            <a:r>
              <a:rPr lang="ru-RU" dirty="0" smtClean="0"/>
              <a:t>11 </a:t>
            </a:r>
            <a:r>
              <a:rPr lang="ru-RU" dirty="0"/>
              <a:t>Испания </a:t>
            </a:r>
            <a:r>
              <a:rPr lang="ru-RU" dirty="0" smtClean="0"/>
              <a:t>		2776 </a:t>
            </a:r>
          </a:p>
        </p:txBody>
      </p:sp>
    </p:spTree>
    <p:extLst>
      <p:ext uri="{BB962C8B-B14F-4D97-AF65-F5344CB8AC3E}">
        <p14:creationId xmlns:p14="http://schemas.microsoft.com/office/powerpoint/2010/main" val="2185182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pPr marL="0" indent="0">
              <a:buNone/>
            </a:pPr>
            <a:r>
              <a:rPr lang="ru-RU" dirty="0"/>
              <a:t>10 Южная Корея </a:t>
            </a:r>
            <a:r>
              <a:rPr lang="ru-RU" dirty="0" smtClean="0"/>
              <a:t>		2785 </a:t>
            </a:r>
            <a:endParaRPr lang="ru-RU" dirty="0"/>
          </a:p>
          <a:p>
            <a:pPr marL="0" indent="0">
              <a:buNone/>
            </a:pPr>
            <a:r>
              <a:rPr lang="ru-RU" dirty="0"/>
              <a:t>9 Италия </a:t>
            </a:r>
            <a:r>
              <a:rPr lang="ru-RU" dirty="0" smtClean="0"/>
              <a:t>			3270 </a:t>
            </a:r>
            <a:endParaRPr lang="ru-RU" dirty="0"/>
          </a:p>
          <a:p>
            <a:pPr marL="0" indent="0">
              <a:buNone/>
            </a:pPr>
            <a:r>
              <a:rPr lang="ru-RU" dirty="0"/>
              <a:t>8 Франция </a:t>
            </a:r>
            <a:r>
              <a:rPr lang="ru-RU" dirty="0" smtClean="0"/>
              <a:t>			3397 </a:t>
            </a:r>
            <a:endParaRPr lang="ru-RU" dirty="0"/>
          </a:p>
          <a:p>
            <a:pPr marL="0" indent="0">
              <a:buNone/>
            </a:pPr>
            <a:r>
              <a:rPr lang="ru-RU" dirty="0"/>
              <a:t>7 Япония </a:t>
            </a:r>
            <a:r>
              <a:rPr lang="ru-RU" dirty="0" smtClean="0"/>
              <a:t>			3418 </a:t>
            </a:r>
            <a:endParaRPr lang="ru-RU" dirty="0"/>
          </a:p>
          <a:p>
            <a:pPr marL="0" indent="0">
              <a:buNone/>
            </a:pPr>
            <a:r>
              <a:rPr lang="ru-RU" dirty="0"/>
              <a:t>6 Канада </a:t>
            </a:r>
            <a:r>
              <a:rPr lang="ru-RU" dirty="0" smtClean="0"/>
              <a:t>			3676 </a:t>
            </a:r>
            <a:endParaRPr lang="ru-RU" dirty="0"/>
          </a:p>
          <a:p>
            <a:pPr marL="0" indent="0">
              <a:buNone/>
            </a:pPr>
            <a:r>
              <a:rPr lang="ru-RU" dirty="0"/>
              <a:t>5 Германия </a:t>
            </a:r>
            <a:r>
              <a:rPr lang="ru-RU" dirty="0" smtClean="0"/>
              <a:t>			4576 </a:t>
            </a:r>
            <a:endParaRPr lang="ru-RU" dirty="0"/>
          </a:p>
          <a:p>
            <a:pPr marL="0" indent="0">
              <a:buNone/>
            </a:pPr>
            <a:r>
              <a:rPr lang="ru-RU" dirty="0"/>
              <a:t>4 США </a:t>
            </a:r>
            <a:r>
              <a:rPr lang="ru-RU" dirty="0" smtClean="0"/>
              <a:t>			4580 </a:t>
            </a:r>
          </a:p>
          <a:p>
            <a:pPr marL="0" indent="0">
              <a:buNone/>
            </a:pPr>
            <a:r>
              <a:rPr lang="ru-RU" dirty="0" smtClean="0"/>
              <a:t>3 </a:t>
            </a:r>
            <a:r>
              <a:rPr lang="ru-RU" dirty="0"/>
              <a:t>Новая Зеландия </a:t>
            </a:r>
            <a:r>
              <a:rPr lang="ru-RU" dirty="0" smtClean="0"/>
              <a:t>		4763 </a:t>
            </a:r>
          </a:p>
          <a:p>
            <a:pPr marL="0" indent="0">
              <a:buNone/>
            </a:pPr>
            <a:r>
              <a:rPr lang="ru-RU" dirty="0" smtClean="0"/>
              <a:t>2 Австралия			 </a:t>
            </a:r>
            <a:r>
              <a:rPr lang="ru-RU" dirty="0"/>
              <a:t>5209 </a:t>
            </a:r>
            <a:endParaRPr lang="ru-RU" dirty="0" smtClean="0"/>
          </a:p>
          <a:p>
            <a:pPr marL="0" indent="0">
              <a:buNone/>
            </a:pPr>
            <a:r>
              <a:rPr lang="ru-RU" dirty="0" smtClean="0"/>
              <a:t>1 </a:t>
            </a:r>
            <a:r>
              <a:rPr lang="ru-RU" dirty="0"/>
              <a:t>Норвегия </a:t>
            </a:r>
            <a:r>
              <a:rPr lang="ru-RU" dirty="0" smtClean="0"/>
              <a:t>			7049</a:t>
            </a:r>
            <a:endParaRPr lang="ru-RU" dirty="0"/>
          </a:p>
        </p:txBody>
      </p:sp>
    </p:spTree>
    <p:extLst>
      <p:ext uri="{BB962C8B-B14F-4D97-AF65-F5344CB8AC3E}">
        <p14:creationId xmlns:p14="http://schemas.microsoft.com/office/powerpoint/2010/main" val="4195911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Счетчик населения </a:t>
            </a:r>
            <a:br>
              <a:rPr lang="ru-RU" dirty="0"/>
            </a:br>
            <a:endParaRPr lang="ru-RU" dirty="0"/>
          </a:p>
        </p:txBody>
      </p:sp>
      <p:sp>
        <p:nvSpPr>
          <p:cNvPr id="3" name="Объект 2"/>
          <p:cNvSpPr>
            <a:spLocks noGrp="1"/>
          </p:cNvSpPr>
          <p:nvPr>
            <p:ph idx="1"/>
          </p:nvPr>
        </p:nvSpPr>
        <p:spPr/>
        <p:txBody>
          <a:bodyPr>
            <a:normAutofit/>
          </a:bodyPr>
          <a:lstStyle/>
          <a:p>
            <a:pPr marL="0" indent="0">
              <a:buNone/>
            </a:pPr>
            <a:r>
              <a:rPr lang="ru-RU" dirty="0" smtClean="0"/>
              <a:t>Число </a:t>
            </a:r>
            <a:r>
              <a:rPr lang="ru-RU" dirty="0"/>
              <a:t>жителей </a:t>
            </a:r>
            <a:r>
              <a:rPr lang="ru-RU" dirty="0" smtClean="0"/>
              <a:t>России 146,862,518</a:t>
            </a:r>
          </a:p>
          <a:p>
            <a:pPr marL="0" indent="0">
              <a:buNone/>
            </a:pPr>
            <a:r>
              <a:rPr lang="ru-RU" dirty="0" smtClean="0"/>
              <a:t>Родилось и умерло с 0 22 января</a:t>
            </a:r>
          </a:p>
          <a:p>
            <a:pPr marL="0" indent="0">
              <a:buNone/>
            </a:pPr>
            <a:r>
              <a:rPr lang="ru-RU" dirty="0" smtClean="0"/>
              <a:t>Родилось 3240  Умерло 3498</a:t>
            </a:r>
          </a:p>
          <a:p>
            <a:pPr marL="0" indent="0">
              <a:buNone/>
            </a:pPr>
            <a:r>
              <a:rPr lang="ru-RU" b="1" dirty="0"/>
              <a:t>каждые 19 секунд рождается 1 человек, </a:t>
            </a:r>
            <a:br>
              <a:rPr lang="ru-RU" b="1" dirty="0"/>
            </a:br>
            <a:r>
              <a:rPr lang="ru-RU" b="1" dirty="0"/>
              <a:t>каждые 17 секунд умирает 1 человек</a:t>
            </a:r>
            <a:r>
              <a:rPr lang="ru-RU" b="1" dirty="0" smtClean="0"/>
              <a:t>.</a:t>
            </a:r>
          </a:p>
          <a:p>
            <a:pPr marL="0" indent="0">
              <a:buNone/>
            </a:pPr>
            <a:r>
              <a:rPr lang="fr-FR" dirty="0">
                <a:hlinkClick r:id="rId2"/>
              </a:rPr>
              <a:t>http://</a:t>
            </a:r>
            <a:r>
              <a:rPr lang="fr-FR" dirty="0" smtClean="0">
                <a:hlinkClick r:id="rId2"/>
              </a:rPr>
              <a:t>www.demoscope.ru/weekly/app/popclock/popclock.php</a:t>
            </a:r>
            <a:endParaRPr lang="ru-RU" dirty="0" smtClean="0"/>
          </a:p>
          <a:p>
            <a:pPr marL="0" indent="0">
              <a:buNone/>
            </a:pPr>
            <a:r>
              <a:rPr lang="fr-FR" dirty="0"/>
              <a:t>http://www.worldometers.info/</a:t>
            </a:r>
            <a:endParaRPr lang="ru-RU" dirty="0"/>
          </a:p>
          <a:p>
            <a:pPr marL="0" indent="0">
              <a:buNone/>
            </a:pPr>
            <a:endParaRPr lang="ru-RU" dirty="0"/>
          </a:p>
        </p:txBody>
      </p:sp>
    </p:spTree>
    <p:extLst>
      <p:ext uri="{BB962C8B-B14F-4D97-AF65-F5344CB8AC3E}">
        <p14:creationId xmlns:p14="http://schemas.microsoft.com/office/powerpoint/2010/main" val="2131519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Среднестатистические заработные платы стран в первой десятке рейтинга 2019 года выше 3,5–5 тысяч долларов в месяц. </a:t>
            </a:r>
            <a:endParaRPr lang="ru-RU" dirty="0" smtClean="0"/>
          </a:p>
          <a:p>
            <a:pPr marL="0" indent="0">
              <a:buNone/>
            </a:pPr>
            <a:r>
              <a:rPr lang="ru-RU" dirty="0" smtClean="0"/>
              <a:t>Россия </a:t>
            </a:r>
            <a:r>
              <a:rPr lang="ru-RU" dirty="0"/>
              <a:t>находится на предпоследнем месте, а замыкает таблицу Китай с уровнем среднемесячной зарплаты в 450 долларов.</a:t>
            </a:r>
            <a:br>
              <a:rPr lang="ru-RU" dirty="0"/>
            </a:br>
            <a:endParaRPr lang="ru-RU" dirty="0"/>
          </a:p>
        </p:txBody>
      </p:sp>
    </p:spTree>
    <p:extLst>
      <p:ext uri="{BB962C8B-B14F-4D97-AF65-F5344CB8AC3E}">
        <p14:creationId xmlns:p14="http://schemas.microsoft.com/office/powerpoint/2010/main" val="3764756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r>
              <a:rPr lang="ru-RU" dirty="0"/>
              <a:t>Существует не один рейтинг, отражающий состояние заработных плат на 2017 год в разных странах мира</a:t>
            </a:r>
            <a:r>
              <a:rPr lang="ru-RU" dirty="0" smtClean="0"/>
              <a:t>.</a:t>
            </a:r>
          </a:p>
          <a:p>
            <a:r>
              <a:rPr lang="ru-RU" dirty="0"/>
              <a:t/>
            </a:r>
            <a:br>
              <a:rPr lang="ru-RU" dirty="0"/>
            </a:br>
            <a:endParaRPr lang="ru-RU" dirty="0"/>
          </a:p>
        </p:txBody>
      </p:sp>
    </p:spTree>
    <p:extLst>
      <p:ext uri="{BB962C8B-B14F-4D97-AF65-F5344CB8AC3E}">
        <p14:creationId xmlns:p14="http://schemas.microsoft.com/office/powerpoint/2010/main" val="1414422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1062" y="1052736"/>
            <a:ext cx="8965434" cy="5598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36376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smtClean="0"/>
              <a:t>В каждом </a:t>
            </a:r>
            <a:r>
              <a:rPr lang="ru-RU" dirty="0"/>
              <a:t>источнике имеются незначительные расхождения, так как составители оперируют разными исходными данными. Но общая картина остается неизменной. </a:t>
            </a:r>
            <a:endParaRPr lang="ru-RU" dirty="0" smtClean="0"/>
          </a:p>
          <a:p>
            <a:r>
              <a:rPr lang="ru-RU" dirty="0" smtClean="0"/>
              <a:t>Лучше </a:t>
            </a:r>
            <a:r>
              <a:rPr lang="ru-RU" dirty="0"/>
              <a:t>всех живут граждане США, стран Западной Европы, Южной Кореи и Японии.</a:t>
            </a:r>
            <a:br>
              <a:rPr lang="ru-RU" dirty="0"/>
            </a:br>
            <a:endParaRPr lang="ru-RU" dirty="0"/>
          </a:p>
        </p:txBody>
      </p:sp>
    </p:spTree>
    <p:extLst>
      <p:ext uri="{BB962C8B-B14F-4D97-AF65-F5344CB8AC3E}">
        <p14:creationId xmlns:p14="http://schemas.microsoft.com/office/powerpoint/2010/main" val="1588972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Средняя зарплата в Австралии</a:t>
            </a:r>
          </a:p>
        </p:txBody>
      </p:sp>
      <p:sp>
        <p:nvSpPr>
          <p:cNvPr id="3" name="Объект 2"/>
          <p:cNvSpPr>
            <a:spLocks noGrp="1"/>
          </p:cNvSpPr>
          <p:nvPr>
            <p:ph idx="1"/>
          </p:nvPr>
        </p:nvSpPr>
        <p:spPr/>
        <p:txBody>
          <a:bodyPr>
            <a:normAutofit fontScale="70000" lnSpcReduction="20000"/>
          </a:bodyPr>
          <a:lstStyle/>
          <a:p>
            <a:r>
              <a:rPr lang="ru-RU" dirty="0" smtClean="0"/>
              <a:t>Государство </a:t>
            </a:r>
            <a:r>
              <a:rPr lang="ru-RU" dirty="0"/>
              <a:t>занимает вторую строчку рейтинга с показателем до уплаты налогов в 5200 долларов. Зато после всех выплат скатывается на 10 позицию. </a:t>
            </a:r>
            <a:endParaRPr lang="ru-RU" dirty="0" smtClean="0"/>
          </a:p>
          <a:p>
            <a:r>
              <a:rPr lang="ru-RU" dirty="0" smtClean="0"/>
              <a:t>Но страна </a:t>
            </a:r>
            <a:r>
              <a:rPr lang="ru-RU" dirty="0"/>
              <a:t>имеет самую высокую планку минимальной часовой ставки — около 17 $ в 2019 году. Размер минимальной заработной платы в Австралии составляет 2400–2600 долларов на человека. Больше всего платят жителям столичной Канберры, а меньше всего — островитянам с </a:t>
            </a:r>
            <a:r>
              <a:rPr lang="ru-RU" dirty="0" smtClean="0"/>
              <a:t>Тасмании.</a:t>
            </a:r>
          </a:p>
          <a:p>
            <a:r>
              <a:rPr lang="ru-RU" dirty="0" smtClean="0"/>
              <a:t>Средняя </a:t>
            </a:r>
            <a:r>
              <a:rPr lang="ru-RU" dirty="0"/>
              <a:t>зарплата в Новой Зеландии Новая Зеландия — это третье место в мировом рейтинге и ежемесячный доход до уплаты налогов в 4750 долларов. Неспециалисты получают около 8 долларов в час. Именно такой показатель используется для определения минимальной заработной платы в стране.</a:t>
            </a:r>
            <a:br>
              <a:rPr lang="ru-RU" dirty="0"/>
            </a:br>
            <a:endParaRPr lang="ru-RU" dirty="0"/>
          </a:p>
        </p:txBody>
      </p:sp>
    </p:spTree>
    <p:extLst>
      <p:ext uri="{BB962C8B-B14F-4D97-AF65-F5344CB8AC3E}">
        <p14:creationId xmlns:p14="http://schemas.microsoft.com/office/powerpoint/2010/main" val="258498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В среднем разнорабочие и обслуживающий персонал без квалификации получают </a:t>
            </a:r>
            <a:endParaRPr lang="ru-RU" dirty="0" smtClean="0"/>
          </a:p>
          <a:p>
            <a:pPr marL="0" indent="0">
              <a:buNone/>
            </a:pPr>
            <a:r>
              <a:rPr lang="ru-RU" dirty="0" smtClean="0"/>
              <a:t>от </a:t>
            </a:r>
            <a:r>
              <a:rPr lang="ru-RU" dirty="0"/>
              <a:t>10 $, а профессионалы с опытом работы будут получать не менее 18 долларов в час. Вообще, понятия максимальной зарплаты в Новой Зеландии нет, все очень субъективно и оставлено на усмотрение крупным корпорациям. Выше всего ценится труд юристов и медиков. </a:t>
            </a:r>
            <a:endParaRPr lang="ru-RU" dirty="0" smtClean="0"/>
          </a:p>
        </p:txBody>
      </p:sp>
    </p:spTree>
    <p:extLst>
      <p:ext uri="{BB962C8B-B14F-4D97-AF65-F5344CB8AC3E}">
        <p14:creationId xmlns:p14="http://schemas.microsoft.com/office/powerpoint/2010/main" val="4246629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Средняя зарплата в США Почти 4600 долларов в месяц в 2015 году до уплаты налогов и после них — 3500. Таким образом, страна не меняет своей позиции в мировом рейтинге, стабильно сохраняя четвертую строчку. Больше всего получают врачи, учителя, инженеры, служащие полиции и те, кто занят в IT-сфере. Минимальная ставка оплаты труда у неквалифицированного обслуживающего персонала — порядка 8 $ в час. Хорошие зарплаты в США облагаются и хорошим налогом. В среднем, каждый гражданин выплачивает государству 30–40 % своего дохода. Огромный минус — платная медицина и высокие цены как на услуги, так и на </a:t>
            </a:r>
            <a:r>
              <a:rPr lang="ru-RU" dirty="0" err="1"/>
              <a:t>медстраховку</a:t>
            </a:r>
            <a:r>
              <a:rPr lang="ru-RU" dirty="0"/>
              <a:t>.</a:t>
            </a:r>
            <a:br>
              <a:rPr lang="ru-RU" dirty="0"/>
            </a:br>
            <a:endParaRPr lang="ru-RU" dirty="0"/>
          </a:p>
        </p:txBody>
      </p:sp>
    </p:spTree>
    <p:extLst>
      <p:ext uri="{BB962C8B-B14F-4D97-AF65-F5344CB8AC3E}">
        <p14:creationId xmlns:p14="http://schemas.microsoft.com/office/powerpoint/2010/main" val="1781210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Карточка </a:t>
            </a:r>
            <a:r>
              <a:rPr lang="ru-RU" dirty="0" err="1" smtClean="0"/>
              <a:t>медстраха</a:t>
            </a:r>
            <a:r>
              <a:rPr lang="ru-RU" dirty="0" smtClean="0"/>
              <a:t> </a:t>
            </a:r>
            <a:endParaRPr lang="ru-RU"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1455" y="1124744"/>
            <a:ext cx="8619357"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55464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Средняя зарплата в Германии </a:t>
            </a:r>
            <a:endParaRPr lang="ru-RU" dirty="0" smtClean="0"/>
          </a:p>
          <a:p>
            <a:pPr marL="0" indent="0">
              <a:buNone/>
            </a:pPr>
            <a:r>
              <a:rPr lang="ru-RU" dirty="0" smtClean="0"/>
              <a:t>До </a:t>
            </a:r>
            <a:r>
              <a:rPr lang="ru-RU" dirty="0"/>
              <a:t>вычета налогов доход среднестатистического жителя Германии почти такой же, как у гражданина США — 4500 долларов. А вот после вычета налогов страна скатывается с пятого на 9-е место с 2800 $. Система налогообложения неоднородная, формирование выплат для каждого человека происходит индивидуально, учитывая различные экономические и социальные факторы. Выше всего в стране ценится труд компьютерных гениев, врачей и работников банковской, экономической и страховой сфер. </a:t>
            </a:r>
            <a:endParaRPr lang="ru-RU" dirty="0" smtClean="0"/>
          </a:p>
          <a:p>
            <a:pPr marL="0" indent="0">
              <a:buNone/>
            </a:pPr>
            <a:r>
              <a:rPr lang="ru-RU" u="sng" dirty="0" smtClean="0"/>
              <a:t>С </a:t>
            </a:r>
            <a:r>
              <a:rPr lang="ru-RU" u="sng" dirty="0"/>
              <a:t>января 2015 года в стране действует закон о введении минимальной заработной платы</a:t>
            </a:r>
            <a:r>
              <a:rPr lang="ru-RU" dirty="0"/>
              <a:t>. </a:t>
            </a:r>
            <a:r>
              <a:rPr lang="ru-RU" b="1" dirty="0"/>
              <a:t>Согласно документу часовая ставка не может быть меньше 10 $. </a:t>
            </a:r>
            <a:r>
              <a:rPr lang="ru-RU" dirty="0"/>
              <a:t>Вообще, маленькими зарплатами в Германии считаются доходы в 1150–1700 долларов в месяц, а в зону финансового риска попадают люди, которые получают меньше 1100 $.</a:t>
            </a:r>
            <a:br>
              <a:rPr lang="ru-RU" dirty="0"/>
            </a:br>
            <a:endParaRPr lang="ru-RU" dirty="0"/>
          </a:p>
        </p:txBody>
      </p:sp>
    </p:spTree>
    <p:extLst>
      <p:ext uri="{BB962C8B-B14F-4D97-AF65-F5344CB8AC3E}">
        <p14:creationId xmlns:p14="http://schemas.microsoft.com/office/powerpoint/2010/main" val="2417878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Средняя зарплата в Канаде В 2019 году в месяц жители страны и иностранцы, приехавшие сюда по рабочей канадской визе, получают около 3,5 тысячи долларов — шестая строчка в рейтинге. </a:t>
            </a:r>
            <a:r>
              <a:rPr lang="ru-RU" dirty="0" smtClean="0"/>
              <a:t>После </a:t>
            </a:r>
            <a:r>
              <a:rPr lang="ru-RU" dirty="0"/>
              <a:t>уплаты налогов теряет еще десять позиций. Минимальная зарплата в Канаде составляет около 1,5 тысячи долларов, и начисляется исходя из расценок в 10 долларов в час.</a:t>
            </a:r>
            <a:br>
              <a:rPr lang="ru-RU" dirty="0"/>
            </a:br>
            <a:endParaRPr lang="ru-RU" dirty="0"/>
          </a:p>
        </p:txBody>
      </p:sp>
    </p:spTree>
    <p:extLst>
      <p:ext uri="{BB962C8B-B14F-4D97-AF65-F5344CB8AC3E}">
        <p14:creationId xmlns:p14="http://schemas.microsoft.com/office/powerpoint/2010/main" val="3606301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fr-FR" dirty="0">
                <a:hlinkClick r:id="rId2"/>
              </a:rPr>
              <a:t>https://</a:t>
            </a:r>
            <a:r>
              <a:rPr lang="fr-FR" dirty="0" smtClean="0">
                <a:hlinkClick r:id="rId2"/>
              </a:rPr>
              <a:t>countrymeters.info/ru/Russian_Federation#life_expectancy</a:t>
            </a:r>
            <a:endParaRPr lang="ru-RU" dirty="0" smtClean="0"/>
          </a:p>
          <a:p>
            <a:r>
              <a:rPr lang="ru-RU" b="1" dirty="0"/>
              <a:t>Коэффициент демографической нагрузки</a:t>
            </a:r>
          </a:p>
          <a:p>
            <a:r>
              <a:rPr lang="ru-RU" dirty="0"/>
              <a:t>Коэффициент демографической нагрузки показывает нагрузку на общество и экономику со стороны населения, не относящегося к трудоспособному населению (зависимая часть населения). Под населением, не относящимся к трудоспособному населению понимают суммарное население младше 15 лет и население старше 64 лет. Возраст населения трудоспособного возраста (производительная часть населения), соответственно, между 15 и 65 годами.</a:t>
            </a:r>
          </a:p>
          <a:p>
            <a:r>
              <a:rPr lang="ru-RU" dirty="0"/>
              <a:t>Коэффициент демографической нагрузки напрямую отражает финансовые </a:t>
            </a:r>
            <a:r>
              <a:rPr lang="ru-RU" dirty="0" err="1"/>
              <a:t>разходы</a:t>
            </a:r>
            <a:r>
              <a:rPr lang="ru-RU" dirty="0"/>
              <a:t> на социальную политику в государстве. Например, при увеличении данного коэффициента, должны быть увеличены расходы на постройку образовательных учреждений, социальную защиту, здравоохранение, выплаты пенсий и т.д.</a:t>
            </a:r>
          </a:p>
          <a:p>
            <a:endParaRPr lang="ru-RU" dirty="0"/>
          </a:p>
        </p:txBody>
      </p:sp>
    </p:spTree>
    <p:extLst>
      <p:ext uri="{BB962C8B-B14F-4D97-AF65-F5344CB8AC3E}">
        <p14:creationId xmlns:p14="http://schemas.microsoft.com/office/powerpoint/2010/main" val="3850664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Средняя зарплата в Японии</a:t>
            </a:r>
          </a:p>
        </p:txBody>
      </p:sp>
      <p:sp>
        <p:nvSpPr>
          <p:cNvPr id="3" name="Объект 2"/>
          <p:cNvSpPr>
            <a:spLocks noGrp="1"/>
          </p:cNvSpPr>
          <p:nvPr>
            <p:ph idx="1"/>
          </p:nvPr>
        </p:nvSpPr>
        <p:spPr/>
        <p:txBody>
          <a:bodyPr>
            <a:normAutofit/>
          </a:bodyPr>
          <a:lstStyle/>
          <a:p>
            <a:r>
              <a:rPr lang="ru-RU" dirty="0" smtClean="0"/>
              <a:t>В </a:t>
            </a:r>
            <a:r>
              <a:rPr lang="ru-RU" dirty="0"/>
              <a:t>месяц среднестатистический японец зарабатывает 3,4 тысячи долларов. Но вместе с высокими и привлекательными зарплатами в стране очень дорогая жизнь. Цены на продукты, жилье, товары первой необходимости, связь и транспорт в Японии несравнимы с российскими.</a:t>
            </a:r>
            <a:br>
              <a:rPr lang="ru-RU" dirty="0"/>
            </a:br>
            <a:endParaRPr lang="ru-RU" dirty="0"/>
          </a:p>
        </p:txBody>
      </p:sp>
    </p:spTree>
    <p:extLst>
      <p:ext uri="{BB962C8B-B14F-4D97-AF65-F5344CB8AC3E}">
        <p14:creationId xmlns:p14="http://schemas.microsoft.com/office/powerpoint/2010/main" val="259577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Даже для обеспеченных американцев </a:t>
            </a:r>
            <a:r>
              <a:rPr lang="ru-RU" dirty="0" err="1"/>
              <a:t>турпоездка</a:t>
            </a:r>
            <a:r>
              <a:rPr lang="ru-RU" dirty="0"/>
              <a:t> в Японию становится настоящим откровением. Список </a:t>
            </a:r>
            <a:r>
              <a:rPr lang="ru-RU" dirty="0" smtClean="0"/>
              <a:t>хорошо </a:t>
            </a:r>
            <a:r>
              <a:rPr lang="ru-RU" dirty="0"/>
              <a:t>оплачиваемых специальностей на 2019 год своеобразен. Первую строчку рейтинга занимают IT-специалисты, а затем идут дизайнеры, архитекторы, продавцы, управленцы, рекламщики и электронщики.</a:t>
            </a:r>
            <a:br>
              <a:rPr lang="ru-RU" dirty="0"/>
            </a:br>
            <a:endParaRPr lang="ru-RU" dirty="0"/>
          </a:p>
        </p:txBody>
      </p:sp>
    </p:spTree>
    <p:extLst>
      <p:ext uri="{BB962C8B-B14F-4D97-AF65-F5344CB8AC3E}">
        <p14:creationId xmlns:p14="http://schemas.microsoft.com/office/powerpoint/2010/main" val="36337263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Средняя зарплата во Франции До уплаты налогов французы и работающие иммигранты получают столько же, сколько японцы, а вот после всех расчетов с государством имеют на руках среднестатистические 2,5 тысячи долларов для не самых богатых стран Европы. Этого вполне хватает, чтобы обеспечивать достойный уровень жизни во Франции. При этом минимальный порог оплаты труда для неквалифицированных рабочих, в том числе иностранцев, составляет чуть больше 1600 долларов ежемесячно. Специалисты IT-сферы будут зарабатывать около 3750 долларов в месяц, на производстве — 3,1 тысячу долларов, в бухгалтерии — 3700 $.</a:t>
            </a:r>
            <a:br>
              <a:rPr lang="ru-RU" dirty="0"/>
            </a:br>
            <a:endParaRPr lang="ru-RU" dirty="0"/>
          </a:p>
        </p:txBody>
      </p:sp>
    </p:spTree>
    <p:extLst>
      <p:ext uri="{BB962C8B-B14F-4D97-AF65-F5344CB8AC3E}">
        <p14:creationId xmlns:p14="http://schemas.microsoft.com/office/powerpoint/2010/main" val="32212265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Средняя зарплата в Италии 2,6 тысячи долларов после уплаты налогов — это среднестатистическая зарплата в Италии за несколько месяцев 2019 года. Однако подавляющее большинство граждан получают не более 1300–1500 долларов в </a:t>
            </a:r>
            <a:r>
              <a:rPr lang="ru-RU" dirty="0" smtClean="0"/>
              <a:t>месяц.</a:t>
            </a:r>
          </a:p>
          <a:p>
            <a:r>
              <a:rPr lang="ru-RU" dirty="0"/>
              <a:t>Самые большие заработки в северной части государства. Иммигранты зарабатывают немногим больше 1000 долларов, еще меньше получает молодежь без опыта работы. Есть и гендерная зависимость: женщинам стабильно платят на 20 % меньше, чем мужчинам.</a:t>
            </a:r>
            <a:br>
              <a:rPr lang="ru-RU" dirty="0"/>
            </a:br>
            <a:r>
              <a:rPr lang="ru-RU" dirty="0"/>
              <a:t>Источник: https://visasam.ru/emigration/vybor/srednya-zarplata-v-mire.html</a:t>
            </a:r>
            <a:br>
              <a:rPr lang="ru-RU" dirty="0"/>
            </a:br>
            <a:endParaRPr lang="ru-RU" dirty="0"/>
          </a:p>
        </p:txBody>
      </p:sp>
    </p:spTree>
    <p:extLst>
      <p:ext uri="{BB962C8B-B14F-4D97-AF65-F5344CB8AC3E}">
        <p14:creationId xmlns:p14="http://schemas.microsoft.com/office/powerpoint/2010/main" val="674534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Средняя зарплата в Южной Корее Почти 2,8 тысячи долларов составляет чистый доход среднестатистического корейца. При этом высокой зарплатой в Южной Корее считается доход в три тысячи долларов после уплаты налогов, а самой маленькой — менее 400 долларов в месяц. Социальная пропасть — в 5,73 раза. Несмотря на кажущийся великим разрыв, он значительно меньше, чем в Японии, Испании, США, России и Чили.</a:t>
            </a:r>
            <a:br>
              <a:rPr lang="ru-RU" dirty="0"/>
            </a:br>
            <a:endParaRPr lang="ru-RU" dirty="0"/>
          </a:p>
        </p:txBody>
      </p:sp>
    </p:spTree>
    <p:extLst>
      <p:ext uri="{BB962C8B-B14F-4D97-AF65-F5344CB8AC3E}">
        <p14:creationId xmlns:p14="http://schemas.microsoft.com/office/powerpoint/2010/main" val="31574973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2724" y="476672"/>
            <a:ext cx="8533732" cy="6524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84179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Рейтинг стран с низким минимальным уровнем дохода населения Кроме уровня ежемесячных зарплат, есть такое понятие, как почасовая оплата труда. В некоторых странах на определенных рабочих местах этот показатель может быть очень высоким, однако, среднемесячная заработная плата из-за отсутствия возможности полного рабочего дня будет весьма скромной.</a:t>
            </a:r>
            <a:br>
              <a:rPr lang="ru-RU" dirty="0"/>
            </a:br>
            <a:endParaRPr lang="ru-RU" dirty="0"/>
          </a:p>
        </p:txBody>
      </p:sp>
    </p:spTree>
    <p:extLst>
      <p:ext uri="{BB962C8B-B14F-4D97-AF65-F5344CB8AC3E}">
        <p14:creationId xmlns:p14="http://schemas.microsoft.com/office/powerpoint/2010/main" val="31962559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a:t>Рейтинг стран с низким минимальным уровнем дохода населения</a:t>
            </a:r>
          </a:p>
        </p:txBody>
      </p:sp>
      <p:sp>
        <p:nvSpPr>
          <p:cNvPr id="3" name="Объект 2"/>
          <p:cNvSpPr>
            <a:spLocks noGrp="1"/>
          </p:cNvSpPr>
          <p:nvPr>
            <p:ph idx="1"/>
          </p:nvPr>
        </p:nvSpPr>
        <p:spPr/>
        <p:txBody>
          <a:bodyPr>
            <a:normAutofit lnSpcReduction="10000"/>
          </a:bodyPr>
          <a:lstStyle/>
          <a:p>
            <a:r>
              <a:rPr lang="ru-RU" dirty="0" smtClean="0"/>
              <a:t>Оплата </a:t>
            </a:r>
            <a:r>
              <a:rPr lang="ru-RU" dirty="0"/>
              <a:t>$/час. </a:t>
            </a:r>
            <a:endParaRPr lang="ru-RU" dirty="0" smtClean="0"/>
          </a:p>
          <a:p>
            <a:pPr marL="0" indent="0">
              <a:buNone/>
            </a:pPr>
            <a:r>
              <a:rPr lang="ru-RU" dirty="0" smtClean="0"/>
              <a:t>1 </a:t>
            </a:r>
            <a:r>
              <a:rPr lang="ru-RU" dirty="0"/>
              <a:t>Россия </a:t>
            </a:r>
            <a:r>
              <a:rPr lang="ru-RU" dirty="0" smtClean="0"/>
              <a:t>			0,8 </a:t>
            </a:r>
          </a:p>
          <a:p>
            <a:pPr marL="0" indent="0">
              <a:buNone/>
            </a:pPr>
            <a:r>
              <a:rPr lang="ru-RU" dirty="0" smtClean="0"/>
              <a:t>2 </a:t>
            </a:r>
            <a:r>
              <a:rPr lang="ru-RU" dirty="0"/>
              <a:t>Китай </a:t>
            </a:r>
            <a:r>
              <a:rPr lang="ru-RU" dirty="0" smtClean="0"/>
              <a:t>			0,8  </a:t>
            </a:r>
          </a:p>
          <a:p>
            <a:pPr marL="0" indent="0">
              <a:buNone/>
            </a:pPr>
            <a:r>
              <a:rPr lang="ru-RU" dirty="0" smtClean="0"/>
              <a:t>3 Афганистан 		0,6 </a:t>
            </a:r>
          </a:p>
          <a:p>
            <a:pPr marL="0" indent="0">
              <a:buNone/>
            </a:pPr>
            <a:r>
              <a:rPr lang="ru-RU" dirty="0" smtClean="0"/>
              <a:t>4 Казахстан		0,5</a:t>
            </a:r>
          </a:p>
          <a:p>
            <a:pPr marL="0" indent="0">
              <a:buNone/>
            </a:pPr>
            <a:r>
              <a:rPr lang="ru-RU" dirty="0" smtClean="0"/>
              <a:t>5 Таджикистан 		0,4</a:t>
            </a:r>
          </a:p>
          <a:p>
            <a:pPr marL="0" indent="0">
              <a:buNone/>
            </a:pPr>
            <a:r>
              <a:rPr lang="ru-RU" dirty="0" smtClean="0"/>
              <a:t>6 Узбекистан 		0,2 </a:t>
            </a:r>
          </a:p>
          <a:p>
            <a:pPr marL="0" indent="0">
              <a:buNone/>
            </a:pPr>
            <a:r>
              <a:rPr lang="ru-RU" dirty="0" smtClean="0"/>
              <a:t>7 Кыргызстан 		0,1 </a:t>
            </a:r>
          </a:p>
        </p:txBody>
      </p:sp>
    </p:spTree>
    <p:extLst>
      <p:ext uri="{BB962C8B-B14F-4D97-AF65-F5344CB8AC3E}">
        <p14:creationId xmlns:p14="http://schemas.microsoft.com/office/powerpoint/2010/main" val="14167547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Для примера, в Германии, которая занимает лидирующие позиции в рейтинге стран с самым высоким среднестатистическим доходом населения, уровень минимальной зарплаты составляет около 1000 евро в месяц. В пересчете на </a:t>
            </a:r>
            <a:r>
              <a:rPr lang="ru-RU" dirty="0" err="1"/>
              <a:t>трудочасы</a:t>
            </a:r>
            <a:r>
              <a:rPr lang="ru-RU" dirty="0"/>
              <a:t> этот показатель равняется 9 евро в час.</a:t>
            </a:r>
            <a:br>
              <a:rPr lang="ru-RU" dirty="0"/>
            </a:br>
            <a:endParaRPr lang="ru-RU" dirty="0"/>
          </a:p>
        </p:txBody>
      </p:sp>
    </p:spTree>
    <p:extLst>
      <p:ext uri="{BB962C8B-B14F-4D97-AF65-F5344CB8AC3E}">
        <p14:creationId xmlns:p14="http://schemas.microsoft.com/office/powerpoint/2010/main" val="33507815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326" y="15472"/>
            <a:ext cx="9210326" cy="6149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6287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fr-FR" dirty="0">
                <a:hlinkClick r:id="rId2"/>
              </a:rPr>
              <a:t>http://</a:t>
            </a:r>
            <a:r>
              <a:rPr lang="fr-FR" dirty="0" smtClean="0">
                <a:hlinkClick r:id="rId2"/>
              </a:rPr>
              <a:t>www.kremlin.ru/events/president/news/57425</a:t>
            </a:r>
            <a:r>
              <a:rPr lang="ru-RU" smtClean="0"/>
              <a:t> </a:t>
            </a:r>
            <a:endParaRPr lang="ru-RU" dirty="0"/>
          </a:p>
        </p:txBody>
      </p:sp>
    </p:spTree>
    <p:extLst>
      <p:ext uri="{BB962C8B-B14F-4D97-AF65-F5344CB8AC3E}">
        <p14:creationId xmlns:p14="http://schemas.microsoft.com/office/powerpoint/2010/main" val="19970804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Сравнивая средние заработные платы по странам, стоит также обращать внимание на ту пропасть в размерах оплаты труда, которую скрывает статистика. В частности, при выявлении средней зарплаты в Китае, пришлось сложить доходы госслужащих и рабочих заводов, причем первые больше вторых в шесть раз. При составлении статистики учитывалось жалование и высокопоставленных чиновников, чьи официальные доходы превышают минимальную зарплату в Китае почти в 100 раз. Это очень показательные данные и при пересмотре общемировой статистики. Однако в целом по миру разница не такая пугающая.</a:t>
            </a:r>
            <a:br>
              <a:rPr lang="ru-RU" dirty="0"/>
            </a:br>
            <a:endParaRPr lang="ru-RU" dirty="0"/>
          </a:p>
        </p:txBody>
      </p:sp>
    </p:spTree>
    <p:extLst>
      <p:ext uri="{BB962C8B-B14F-4D97-AF65-F5344CB8AC3E}">
        <p14:creationId xmlns:p14="http://schemas.microsoft.com/office/powerpoint/2010/main" val="6614365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Обычно у представителей высшей власти заработные платы превышают минимальную по стране всего в пять раз. Также разница зарплат в различных сферах экономики держится на уровне 70 %, в то время как в КНР достигает 300 %.</a:t>
            </a:r>
            <a:br>
              <a:rPr lang="ru-RU" dirty="0"/>
            </a:br>
            <a:endParaRPr lang="ru-RU" dirty="0"/>
          </a:p>
        </p:txBody>
      </p:sp>
    </p:spTree>
    <p:extLst>
      <p:ext uri="{BB962C8B-B14F-4D97-AF65-F5344CB8AC3E}">
        <p14:creationId xmlns:p14="http://schemas.microsoft.com/office/powerpoint/2010/main" val="6692986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Чтобы хорошо получать, необходимо и хорошо трудиться. Именно временной показатель занятости, то есть длительность трудовой недели также очень ярко отражает положение дел рабочего населения, и наглядно демонстрирует связь благосостояния людей и уровня доходов. </a:t>
            </a:r>
            <a:endParaRPr lang="ru-RU" dirty="0" smtClean="0"/>
          </a:p>
          <a:p>
            <a:r>
              <a:rPr lang="ru-RU" dirty="0" smtClean="0"/>
              <a:t>Чтобы </a:t>
            </a:r>
            <a:r>
              <a:rPr lang="ru-RU" dirty="0"/>
              <a:t>обеспечивать себе стабильный доход, релевантный </a:t>
            </a:r>
            <a:r>
              <a:rPr lang="ru-RU" dirty="0" err="1" smtClean="0"/>
              <a:t>укзанным</a:t>
            </a:r>
            <a:r>
              <a:rPr lang="ru-RU" dirty="0" smtClean="0"/>
              <a:t> статистическим </a:t>
            </a:r>
            <a:r>
              <a:rPr lang="ru-RU" dirty="0"/>
              <a:t>данным</a:t>
            </a:r>
            <a:r>
              <a:rPr lang="ru-RU" dirty="0" smtClean="0"/>
              <a:t>, </a:t>
            </a:r>
            <a:r>
              <a:rPr lang="ru-RU" dirty="0"/>
              <a:t>жители России и Штатов, а также Японии и Китая трудятся по 40 часов еженедельно. </a:t>
            </a:r>
            <a:endParaRPr lang="ru-RU" dirty="0" smtClean="0"/>
          </a:p>
          <a:p>
            <a:r>
              <a:rPr lang="ru-RU" dirty="0" smtClean="0"/>
              <a:t>Для </a:t>
            </a:r>
            <a:r>
              <a:rPr lang="ru-RU" dirty="0"/>
              <a:t>достижения соответствующего результата жителям Франции требуется всего 35 часов, а жителям Намибии, Вьетнама, Кении, и Филиппин по 55, 52 и 48 часов соответственно.</a:t>
            </a:r>
            <a:br>
              <a:rPr lang="ru-RU" dirty="0"/>
            </a:br>
            <a:endParaRPr lang="ru-RU" dirty="0"/>
          </a:p>
        </p:txBody>
      </p:sp>
    </p:spTree>
    <p:extLst>
      <p:ext uri="{BB962C8B-B14F-4D97-AF65-F5344CB8AC3E}">
        <p14:creationId xmlns:p14="http://schemas.microsoft.com/office/powerpoint/2010/main" val="24230579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Кто много работает, тот мало отдыхает</a:t>
            </a:r>
          </a:p>
        </p:txBody>
      </p:sp>
      <p:sp>
        <p:nvSpPr>
          <p:cNvPr id="3" name="Объект 2"/>
          <p:cNvSpPr>
            <a:spLocks noGrp="1"/>
          </p:cNvSpPr>
          <p:nvPr>
            <p:ph idx="1"/>
          </p:nvPr>
        </p:nvSpPr>
        <p:spPr/>
        <p:txBody>
          <a:bodyPr>
            <a:normAutofit fontScale="92500" lnSpcReduction="10000"/>
          </a:bodyPr>
          <a:lstStyle/>
          <a:p>
            <a:r>
              <a:rPr lang="ru-RU" dirty="0" smtClean="0"/>
              <a:t>При </a:t>
            </a:r>
            <a:r>
              <a:rPr lang="ru-RU" dirty="0"/>
              <a:t>длительной рабочей неделе филиппинцы могут себе позволить всего 5 дней отпуска в году. За ними идут мексиканцы и жители Сингапура с 6 и 7 днями </a:t>
            </a:r>
            <a:r>
              <a:rPr lang="ru-RU" dirty="0" smtClean="0"/>
              <a:t>соответственно.</a:t>
            </a:r>
          </a:p>
          <a:p>
            <a:r>
              <a:rPr lang="ru-RU" dirty="0" smtClean="0"/>
              <a:t>Японцы</a:t>
            </a:r>
            <a:r>
              <a:rPr lang="ru-RU" dirty="0"/>
              <a:t>, имея такую же занятость, как россияне, отдыхают всего 10 дней против наших 24. А самым длинным отпуском в 2019 году могут похвастаться жители Дании, Мадагаскара и Панамы — 30 дней.</a:t>
            </a:r>
            <a:br>
              <a:rPr lang="ru-RU" dirty="0"/>
            </a:br>
            <a:endParaRPr lang="ru-RU" dirty="0"/>
          </a:p>
        </p:txBody>
      </p:sp>
    </p:spTree>
    <p:extLst>
      <p:ext uri="{BB962C8B-B14F-4D97-AF65-F5344CB8AC3E}">
        <p14:creationId xmlns:p14="http://schemas.microsoft.com/office/powerpoint/2010/main" val="39391624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Почему у нас не как в Катаре благодаря нефти </a:t>
            </a:r>
          </a:p>
          <a:p>
            <a:r>
              <a:rPr lang="ru-RU" dirty="0" smtClean="0"/>
              <a:t> </a:t>
            </a:r>
            <a:r>
              <a:rPr lang="ru-RU" dirty="0"/>
              <a:t>Рейтинг ВВП по ППС России — 50 место в мире. Катар — 1 место в мире.</a:t>
            </a:r>
            <a:br>
              <a:rPr lang="ru-RU" dirty="0"/>
            </a:br>
            <a:endParaRPr lang="ru-RU" dirty="0"/>
          </a:p>
        </p:txBody>
      </p:sp>
    </p:spTree>
    <p:extLst>
      <p:ext uri="{BB962C8B-B14F-4D97-AF65-F5344CB8AC3E}">
        <p14:creationId xmlns:p14="http://schemas.microsoft.com/office/powerpoint/2010/main" val="14965479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В США у женщины нет не 1 дня декретного отпуска до </a:t>
            </a:r>
            <a:r>
              <a:rPr lang="ru-RU" dirty="0" err="1"/>
              <a:t>родов.после</a:t>
            </a:r>
            <a:r>
              <a:rPr lang="ru-RU" dirty="0"/>
              <a:t> родов 8 </a:t>
            </a:r>
            <a:r>
              <a:rPr lang="ru-RU"/>
              <a:t>недель </a:t>
            </a:r>
            <a:r>
              <a:rPr lang="ru-RU" smtClean="0"/>
              <a:t>бесплатного.</a:t>
            </a:r>
            <a:endParaRPr lang="ru-RU" dirty="0"/>
          </a:p>
        </p:txBody>
      </p:sp>
    </p:spTree>
    <p:extLst>
      <p:ext uri="{BB962C8B-B14F-4D97-AF65-F5344CB8AC3E}">
        <p14:creationId xmlns:p14="http://schemas.microsoft.com/office/powerpoint/2010/main" val="19672783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Различные </a:t>
            </a:r>
            <a:r>
              <a:rPr lang="ru-RU" dirty="0"/>
              <a:t>способы измерения степени дифференциации доходов </a:t>
            </a:r>
          </a:p>
        </p:txBody>
      </p:sp>
      <p:sp>
        <p:nvSpPr>
          <p:cNvPr id="3" name="Объект 2"/>
          <p:cNvSpPr>
            <a:spLocks noGrp="1"/>
          </p:cNvSpPr>
          <p:nvPr>
            <p:ph idx="1"/>
          </p:nvPr>
        </p:nvSpPr>
        <p:spPr/>
        <p:txBody>
          <a:bodyPr/>
          <a:lstStyle/>
          <a:p>
            <a:r>
              <a:rPr lang="ru-RU" i="1" dirty="0"/>
              <a:t>Модальное (т.е. наиболее распространенное) значение дохода </a:t>
            </a:r>
            <a:endParaRPr lang="ru-RU" i="1" dirty="0" smtClean="0"/>
          </a:p>
          <a:p>
            <a:r>
              <a:rPr lang="ru-RU" i="1" dirty="0"/>
              <a:t>Медианное значение дохода (т.е. такое, выше и ниже которого получают доход одинаковое количество работников или населения) </a:t>
            </a:r>
          </a:p>
          <a:p>
            <a:endParaRPr lang="ru-RU" i="1" dirty="0"/>
          </a:p>
          <a:p>
            <a:endParaRPr lang="ru-RU" dirty="0"/>
          </a:p>
        </p:txBody>
      </p:sp>
    </p:spTree>
    <p:extLst>
      <p:ext uri="{BB962C8B-B14F-4D97-AF65-F5344CB8AC3E}">
        <p14:creationId xmlns:p14="http://schemas.microsoft.com/office/powerpoint/2010/main" val="29712188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Коэффициенты дифференциации доходов населения</a:t>
            </a:r>
            <a:endParaRPr lang="ru-RU" dirty="0"/>
          </a:p>
        </p:txBody>
      </p:sp>
      <p:sp>
        <p:nvSpPr>
          <p:cNvPr id="3" name="Объект 2"/>
          <p:cNvSpPr>
            <a:spLocks noGrp="1"/>
          </p:cNvSpPr>
          <p:nvPr>
            <p:ph idx="1"/>
          </p:nvPr>
        </p:nvSpPr>
        <p:spPr/>
        <p:txBody>
          <a:bodyPr>
            <a:normAutofit/>
          </a:bodyPr>
          <a:lstStyle/>
          <a:p>
            <a:pPr marL="0" indent="0">
              <a:buNone/>
            </a:pPr>
            <a:r>
              <a:rPr lang="ru-RU" i="1" dirty="0" smtClean="0"/>
              <a:t>устанавливают </a:t>
            </a:r>
            <a:r>
              <a:rPr lang="ru-RU" i="1" dirty="0"/>
              <a:t>размер превышения денежных доходов групп с высокими доходами по сравнению с группами населения с низкими доходами:</a:t>
            </a:r>
          </a:p>
          <a:p>
            <a:r>
              <a:rPr lang="ru-RU" i="1" dirty="0" err="1" smtClean="0"/>
              <a:t>Децильный</a:t>
            </a:r>
            <a:r>
              <a:rPr lang="ru-RU" i="1" dirty="0" smtClean="0"/>
              <a:t> </a:t>
            </a:r>
            <a:r>
              <a:rPr lang="ru-RU" i="1" dirty="0"/>
              <a:t>коэффициент – это отношение суммы доходов 10% самых богатых семей к доходам 10% самых бедных. </a:t>
            </a:r>
          </a:p>
          <a:p>
            <a:endParaRPr lang="ru-RU" dirty="0"/>
          </a:p>
        </p:txBody>
      </p:sp>
    </p:spTree>
    <p:extLst>
      <p:ext uri="{BB962C8B-B14F-4D97-AF65-F5344CB8AC3E}">
        <p14:creationId xmlns:p14="http://schemas.microsoft.com/office/powerpoint/2010/main" val="8711557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i="1" dirty="0"/>
              <a:t> </a:t>
            </a:r>
            <a:r>
              <a:rPr lang="ru-RU" i="1" dirty="0" err="1"/>
              <a:t>Квинтильный</a:t>
            </a:r>
            <a:r>
              <a:rPr lang="ru-RU" i="1" dirty="0"/>
              <a:t> коэффициент — это отношение доходов 20% самых богатых семей к доходам 20% самых бедных. </a:t>
            </a:r>
          </a:p>
          <a:p>
            <a:r>
              <a:rPr lang="ru-RU" i="1" dirty="0"/>
              <a:t>Коэффициент фондов измеряет соотношение между средними значениями располагаемого дохода или их долями в общем объеме располагаемых доходов верхнего и нижнего децилей</a:t>
            </a:r>
            <a:r>
              <a:rPr lang="ru-RU" i="1" dirty="0" smtClean="0"/>
              <a:t>.</a:t>
            </a:r>
            <a:endParaRPr lang="ru-RU" i="1" dirty="0"/>
          </a:p>
        </p:txBody>
      </p:sp>
    </p:spTree>
    <p:extLst>
      <p:ext uri="{BB962C8B-B14F-4D97-AF65-F5344CB8AC3E}">
        <p14:creationId xmlns:p14="http://schemas.microsoft.com/office/powerpoint/2010/main" val="31327666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i="1" dirty="0"/>
              <a:t>Коэффициент направленности стратификации населения (показатель социального расслоения) – это отношение доли населения со среднедушевым денежным доходом ниже прожиточного минимума к доле населения со среднедушевым денежным доходом выше удвоенной величины прожиточного минимума. Если коэффициент выше 1, в обществе больше относительно бедных, чем относительно богатых; если он увеличивается, то относительная бедность растет. Но коэффициент не дает представления о степени поляризации общества, так как он не изменится, если число относительно бедных и относительно богатых растут одинаковыми темпами.</a:t>
            </a:r>
          </a:p>
          <a:p>
            <a:endParaRPr lang="ru-RU" dirty="0"/>
          </a:p>
          <a:p>
            <a:endParaRPr lang="ru-RU" dirty="0"/>
          </a:p>
        </p:txBody>
      </p:sp>
    </p:spTree>
    <p:extLst>
      <p:ext uri="{BB962C8B-B14F-4D97-AF65-F5344CB8AC3E}">
        <p14:creationId xmlns:p14="http://schemas.microsoft.com/office/powerpoint/2010/main" val="1507777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b="1" dirty="0"/>
              <a:t>Общий коэффициент нагрузки</a:t>
            </a:r>
          </a:p>
          <a:p>
            <a:r>
              <a:rPr lang="ru-RU" dirty="0"/>
              <a:t>Общий коэффициент демографической нагрузки рассчитывается как отношение зависимой части населения к трудоспособной или производительной части населения.</a:t>
            </a:r>
          </a:p>
          <a:p>
            <a:r>
              <a:rPr lang="ru-RU" b="1" dirty="0"/>
              <a:t>Для России Коэффициент общей демографической нагрузки равен 39.3 %.</a:t>
            </a:r>
            <a:endParaRPr lang="ru-RU" dirty="0"/>
          </a:p>
          <a:p>
            <a:r>
              <a:rPr lang="ru-RU" dirty="0"/>
              <a:t>Значение в 39.3 % - относительно низкое. Оно показывает, что численность трудоспособного населения более чем в два раза превышает численность населения нетрудоспособного возраста. Такое отношение создаёт относительно низкую социальную нагрузку для общества.</a:t>
            </a:r>
          </a:p>
          <a:p>
            <a:endParaRPr lang="ru-RU" dirty="0"/>
          </a:p>
        </p:txBody>
      </p:sp>
    </p:spTree>
    <p:extLst>
      <p:ext uri="{BB962C8B-B14F-4D97-AF65-F5344CB8AC3E}">
        <p14:creationId xmlns:p14="http://schemas.microsoft.com/office/powerpoint/2010/main" val="40009807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i="1" dirty="0"/>
              <a:t>Степень неравенства доходов семей может быть проиллюстрирована графически с помощью </a:t>
            </a:r>
            <a:r>
              <a:rPr lang="ru-RU" b="1" i="1" dirty="0"/>
              <a:t>кривой </a:t>
            </a:r>
            <a:r>
              <a:rPr lang="ru-RU" b="1" i="1" dirty="0" smtClean="0"/>
              <a:t>Лоренца</a:t>
            </a:r>
            <a:r>
              <a:rPr lang="ru-RU" i="1" dirty="0" smtClean="0"/>
              <a:t>. </a:t>
            </a:r>
          </a:p>
          <a:p>
            <a:r>
              <a:rPr lang="ru-RU" i="1" dirty="0" smtClean="0"/>
              <a:t>На </a:t>
            </a:r>
            <a:r>
              <a:rPr lang="ru-RU" i="1" dirty="0"/>
              <a:t>вертикальной оси откладывается доля дохода, на горизонтальной – доля семей. Если бы на каждую семью приходился одинаковый размер дохода, то. существовало бы абсолютное равенство, такую ситуацию графически отображала бы биссектриса угла (линия 0е). Ситуация абсолютного неравенства наблюдалась бы, если бы 1% семей имел бы 100% дохода (кривая 0fe). </a:t>
            </a:r>
            <a:r>
              <a:rPr lang="ru-RU" b="1" i="1" dirty="0"/>
              <a:t>Кривая Лоренца</a:t>
            </a:r>
            <a:r>
              <a:rPr lang="ru-RU" i="1" dirty="0"/>
              <a:t> (фактическое распределение дохода) расположена ниже биссектрисы</a:t>
            </a:r>
          </a:p>
          <a:p>
            <a:endParaRPr lang="ru-RU" dirty="0"/>
          </a:p>
        </p:txBody>
      </p:sp>
    </p:spTree>
    <p:extLst>
      <p:ext uri="{BB962C8B-B14F-4D97-AF65-F5344CB8AC3E}">
        <p14:creationId xmlns:p14="http://schemas.microsoft.com/office/powerpoint/2010/main" val="30141871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i="1" dirty="0"/>
              <a:t>кривая 0аbсdе показывает фактическое распределение доходов населения (после вычета налогов и включая трансферты). Кривая распределения доходов до уплаты налогов и без учета трансфертных платежей (пунктирная линия) будет круче. Область между кривой Лоренца и биссектрисой показывает степень неравенства доходов: чем она больше, тем сильнее неравенство.</a:t>
            </a:r>
          </a:p>
          <a:p>
            <a:endParaRPr lang="ru-RU" dirty="0"/>
          </a:p>
        </p:txBody>
      </p:sp>
    </p:spTree>
    <p:extLst>
      <p:ext uri="{BB962C8B-B14F-4D97-AF65-F5344CB8AC3E}">
        <p14:creationId xmlns:p14="http://schemas.microsoft.com/office/powerpoint/2010/main" val="36231027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Кривая Лоренца используется для сравнения распределения доходов в различных странах, в различные периоды времени в одной стране или между различными группами населения.</a:t>
            </a:r>
          </a:p>
        </p:txBody>
      </p:sp>
    </p:spTree>
    <p:extLst>
      <p:ext uri="{BB962C8B-B14F-4D97-AF65-F5344CB8AC3E}">
        <p14:creationId xmlns:p14="http://schemas.microsoft.com/office/powerpoint/2010/main" val="33275582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1" y="1555688"/>
            <a:ext cx="6617029" cy="4609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25755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i="1" dirty="0"/>
              <a:t>Коэффициенты концентрации доходов</a:t>
            </a:r>
            <a:r>
              <a:rPr lang="ru-RU" dirty="0"/>
              <a:t>:</a:t>
            </a:r>
          </a:p>
          <a:p>
            <a:r>
              <a:rPr lang="ru-RU" dirty="0"/>
              <a:t>4.1. Коэффициент Лоренца колеблется от 0 (полное равенство) до 1 (абсолютное неравенство) </a:t>
            </a:r>
          </a:p>
          <a:p>
            <a:endParaRPr lang="ru-RU" dirty="0"/>
          </a:p>
        </p:txBody>
      </p:sp>
    </p:spTree>
    <p:extLst>
      <p:ext uri="{BB962C8B-B14F-4D97-AF65-F5344CB8AC3E}">
        <p14:creationId xmlns:p14="http://schemas.microsoft.com/office/powerpoint/2010/main" val="11146776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Коэффициент Джини (коэффициент концентрации доходов) равен отношению площади сегмента, образуемого кривой Лоренца и линией равномерного распределения, к площади треугольника 0ef. Он рассчитывается с целью изучения характера изменений в распределении доходов общества, а также для определения межрегиональных и международных сравнений в уровне концентрации доходов. Коэффициент изменяется от 0 (полное равенство) до 1 (абсолютное неравенство)</a:t>
            </a:r>
          </a:p>
        </p:txBody>
      </p:sp>
    </p:spTree>
    <p:extLst>
      <p:ext uri="{BB962C8B-B14F-4D97-AF65-F5344CB8AC3E}">
        <p14:creationId xmlns:p14="http://schemas.microsoft.com/office/powerpoint/2010/main" val="1574189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Стремление уравнять доходы, характерное для централизованно управляемой экономики, имело следствием снижение эффективности производства. Рыночная экономика при большем неравенстве доходов оказалась более эффективной. В определенной степени уравнивание доходов может способствовать максимизации общей полезности: 100 тыс. руб. для богатого менее ценны, чем для бедного, поэтому передача их от богатого к бедному незначительно уменьшит полезность имеющегося дохода богатого и значительно увеличит полезность дохода для </a:t>
            </a:r>
            <a:r>
              <a:rPr lang="ru-RU" dirty="0" smtClean="0"/>
              <a:t>бедного</a:t>
            </a:r>
            <a:endParaRPr lang="ru-RU" dirty="0"/>
          </a:p>
        </p:txBody>
      </p:sp>
    </p:spTree>
    <p:extLst>
      <p:ext uri="{BB962C8B-B14F-4D97-AF65-F5344CB8AC3E}">
        <p14:creationId xmlns:p14="http://schemas.microsoft.com/office/powerpoint/2010/main" val="20956910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 В то же время чрезмерная дифференциация доходов (огромные состояния на одном полюсе и нищета на другом) негуманна по отношению к бедным и может привести к крупным социальным конфликтам. Поэтому государство вмешивается в распределение доходов, перераспределяя их в пользу менее имущих слоев населения, но так, чтобы это не влекло значительного снижения эффективности производства. При этом потери средств в процессе перераспределения доходов в виде потери части выпуска и дохода из-за пагубного влияния налогов и трансфертов на стимулы к трудовой деятельности, к сбережениям, инвестициям, к желанию нести предпринимательский риск, в виде заработной платы лиц, занимающихся перераспределением, не должны быть чрезмерными.</a:t>
            </a:r>
          </a:p>
          <a:p>
            <a:endParaRPr lang="ru-RU" dirty="0"/>
          </a:p>
        </p:txBody>
      </p:sp>
    </p:spTree>
    <p:extLst>
      <p:ext uri="{BB962C8B-B14F-4D97-AF65-F5344CB8AC3E}">
        <p14:creationId xmlns:p14="http://schemas.microsoft.com/office/powerpoint/2010/main" val="7673884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10000"/>
          </a:bodyPr>
          <a:lstStyle/>
          <a:p>
            <a:pPr fontAlgn="t"/>
            <a:r>
              <a:rPr lang="ru-RU" b="1" dirty="0"/>
              <a:t>Особенности дифференциации населения по уровню доходов анализируется с помощью структурных характеристик рядов распределения:</a:t>
            </a:r>
          </a:p>
          <a:p>
            <a:pPr fontAlgn="t"/>
            <a:r>
              <a:rPr lang="ru-RU" dirty="0"/>
              <a:t>1) модальный доход – это уровень дохода, встречающийся наиболее часто среди населения;</a:t>
            </a:r>
          </a:p>
          <a:p>
            <a:pPr fontAlgn="t"/>
            <a:r>
              <a:rPr lang="ru-RU" dirty="0"/>
              <a:t>2) медианный доход – это уровень дохода, делящий совокупность на две равные части: половина населения имеет среднедушевой доход, не превышающий медианный, а другая половина – доход не меньше медианного;</a:t>
            </a:r>
          </a:p>
          <a:p>
            <a:endParaRPr lang="ru-RU" dirty="0"/>
          </a:p>
        </p:txBody>
      </p:sp>
    </p:spTree>
    <p:extLst>
      <p:ext uri="{BB962C8B-B14F-4D97-AF65-F5344CB8AC3E}">
        <p14:creationId xmlns:p14="http://schemas.microsoft.com/office/powerpoint/2010/main" val="498588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pPr fontAlgn="t"/>
            <a:r>
              <a:rPr lang="ru-RU" dirty="0"/>
              <a:t>При статистическом изучении уровня и границ бедности определяется граница дохода или стоимостная величина прожиточного минимума, с которой сравниваются фактические доходы отдельных слоев населения.</a:t>
            </a:r>
          </a:p>
          <a:p>
            <a:pPr fontAlgn="t"/>
            <a:r>
              <a:rPr lang="ru-RU" dirty="0"/>
              <a:t>Величина прожиточного минимума рассчитывается по формуле:</a:t>
            </a:r>
          </a:p>
          <a:p>
            <a:r>
              <a:rPr lang="ru-RU" dirty="0"/>
              <a:t/>
            </a:r>
            <a:br>
              <a:rPr lang="ru-RU" dirty="0"/>
            </a:br>
            <a:endParaRPr lang="ru-RU" dirty="0"/>
          </a:p>
        </p:txBody>
      </p:sp>
    </p:spTree>
    <p:extLst>
      <p:ext uri="{BB962C8B-B14F-4D97-AF65-F5344CB8AC3E}">
        <p14:creationId xmlns:p14="http://schemas.microsoft.com/office/powerpoint/2010/main" val="163578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b="1" dirty="0"/>
              <a:t>Коэффициент потенциального замещения</a:t>
            </a:r>
          </a:p>
          <a:p>
            <a:pPr marL="0" indent="0">
              <a:buNone/>
            </a:pPr>
            <a:r>
              <a:rPr lang="ru-RU" dirty="0"/>
              <a:t>Коэффициент потенциального замещения (коэффициент детской нагрузки) рассчитывается как отношение численности населения ниже трудоспособного возраста к численности трудоспособного населения.</a:t>
            </a:r>
          </a:p>
          <a:p>
            <a:pPr marL="0" indent="0">
              <a:buNone/>
            </a:pPr>
            <a:r>
              <a:rPr lang="ru-RU" b="1" dirty="0" smtClean="0"/>
              <a:t>для </a:t>
            </a:r>
            <a:r>
              <a:rPr lang="ru-RU" b="1" dirty="0"/>
              <a:t>России равен 21.2 %.</a:t>
            </a:r>
            <a:endParaRPr lang="ru-RU" dirty="0"/>
          </a:p>
          <a:p>
            <a:r>
              <a:rPr lang="ru-RU" b="1" dirty="0"/>
              <a:t>Коэффициент пенсионной нагрузки</a:t>
            </a:r>
          </a:p>
          <a:p>
            <a:pPr marL="0" indent="0">
              <a:buNone/>
            </a:pPr>
            <a:r>
              <a:rPr lang="ru-RU" dirty="0" smtClean="0"/>
              <a:t>рассчитывается </a:t>
            </a:r>
            <a:r>
              <a:rPr lang="ru-RU" dirty="0"/>
              <a:t>как отношение численности населения выше трудоспособного возраста к численности трудоспособного населения.</a:t>
            </a:r>
          </a:p>
          <a:p>
            <a:r>
              <a:rPr lang="ru-RU" b="1" dirty="0" smtClean="0"/>
              <a:t>в </a:t>
            </a:r>
            <a:r>
              <a:rPr lang="ru-RU" b="1" dirty="0"/>
              <a:t>России составляет 18.1 %.</a:t>
            </a:r>
            <a:endParaRPr lang="ru-RU" dirty="0"/>
          </a:p>
          <a:p>
            <a:endParaRPr lang="ru-RU" dirty="0"/>
          </a:p>
        </p:txBody>
      </p:sp>
    </p:spTree>
    <p:extLst>
      <p:ext uri="{BB962C8B-B14F-4D97-AF65-F5344CB8AC3E}">
        <p14:creationId xmlns:p14="http://schemas.microsoft.com/office/powerpoint/2010/main" val="10420979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Источники</a:t>
            </a:r>
            <a:endParaRPr lang="ru-RU" dirty="0"/>
          </a:p>
        </p:txBody>
      </p:sp>
      <p:sp>
        <p:nvSpPr>
          <p:cNvPr id="3" name="Объект 2"/>
          <p:cNvSpPr>
            <a:spLocks noGrp="1"/>
          </p:cNvSpPr>
          <p:nvPr>
            <p:ph idx="1"/>
          </p:nvPr>
        </p:nvSpPr>
        <p:spPr/>
        <p:txBody>
          <a:bodyPr>
            <a:normAutofit fontScale="92500" lnSpcReduction="20000"/>
          </a:bodyPr>
          <a:lstStyle/>
          <a:p>
            <a:r>
              <a:rPr lang="ru-RU" b="1" dirty="0" err="1"/>
              <a:t>Демоскоп</a:t>
            </a:r>
            <a:r>
              <a:rPr lang="ru-RU" b="1" dirty="0"/>
              <a:t> </a:t>
            </a:r>
            <a:r>
              <a:rPr lang="fr-FR" b="1" dirty="0"/>
              <a:t>Weekly </a:t>
            </a:r>
            <a:r>
              <a:rPr lang="ru-RU" b="1" dirty="0" smtClean="0"/>
              <a:t>при поддержке</a:t>
            </a:r>
          </a:p>
          <a:p>
            <a:r>
              <a:rPr lang="ru-RU" dirty="0" smtClean="0"/>
              <a:t>Фонда </a:t>
            </a:r>
            <a:r>
              <a:rPr lang="ru-RU" dirty="0"/>
              <a:t>ООН по народонаселению (UNFPA) - </a:t>
            </a:r>
            <a:r>
              <a:rPr lang="ru-RU" b="1" dirty="0">
                <a:hlinkClick r:id="rId2"/>
              </a:rPr>
              <a:t>www.unfpa.org</a:t>
            </a:r>
            <a:r>
              <a:rPr lang="ru-RU" dirty="0"/>
              <a:t> </a:t>
            </a:r>
            <a:r>
              <a:rPr lang="ru-RU" dirty="0" smtClean="0"/>
              <a:t>Фонда </a:t>
            </a:r>
            <a:r>
              <a:rPr lang="ru-RU" dirty="0"/>
              <a:t>Джона Д. и Кэтрин Т. </a:t>
            </a:r>
            <a:r>
              <a:rPr lang="ru-RU" dirty="0" err="1"/>
              <a:t>Макартуров</a:t>
            </a:r>
            <a:r>
              <a:rPr lang="ru-RU" dirty="0"/>
              <a:t> - </a:t>
            </a:r>
            <a:r>
              <a:rPr lang="ru-RU" b="1" dirty="0">
                <a:hlinkClick r:id="rId3"/>
              </a:rPr>
              <a:t>www.macfound.ru</a:t>
            </a:r>
            <a:r>
              <a:rPr lang="ru-RU" dirty="0"/>
              <a:t> </a:t>
            </a:r>
            <a:r>
              <a:rPr lang="ru-RU" dirty="0" smtClean="0"/>
              <a:t>)</a:t>
            </a:r>
            <a:r>
              <a:rPr lang="ru-RU" dirty="0"/>
              <a:t/>
            </a:r>
            <a:br>
              <a:rPr lang="ru-RU" dirty="0"/>
            </a:br>
            <a:r>
              <a:rPr lang="ru-RU" dirty="0" smtClean="0"/>
              <a:t>Фонд </a:t>
            </a:r>
            <a:r>
              <a:rPr lang="ru-RU" dirty="0"/>
              <a:t>некоммерческих программ "Династия" - </a:t>
            </a:r>
            <a:r>
              <a:rPr lang="ru-RU" b="1" dirty="0">
                <a:hlinkClick r:id="rId4"/>
              </a:rPr>
              <a:t>www.dynastyfdn.com</a:t>
            </a:r>
            <a:r>
              <a:rPr lang="ru-RU" dirty="0"/>
              <a:t> </a:t>
            </a:r>
            <a:r>
              <a:rPr lang="ru-RU" dirty="0" smtClean="0"/>
              <a:t>Российского </a:t>
            </a:r>
            <a:r>
              <a:rPr lang="ru-RU" dirty="0"/>
              <a:t>гуманитарного научного фонда - </a:t>
            </a:r>
            <a:r>
              <a:rPr lang="ru-RU" b="1" dirty="0">
                <a:hlinkClick r:id="rId5"/>
              </a:rPr>
              <a:t>www.rfh.ru</a:t>
            </a:r>
            <a:r>
              <a:rPr lang="ru-RU" dirty="0"/>
              <a:t> </a:t>
            </a:r>
            <a:r>
              <a:rPr lang="ru-RU" dirty="0" smtClean="0"/>
              <a:t>Национального </a:t>
            </a:r>
            <a:r>
              <a:rPr lang="ru-RU" dirty="0"/>
              <a:t>института демографических исследований (INED) - </a:t>
            </a:r>
            <a:r>
              <a:rPr lang="ru-RU" b="1" dirty="0">
                <a:hlinkClick r:id="rId6"/>
              </a:rPr>
              <a:t>www.ined.fr</a:t>
            </a:r>
            <a:r>
              <a:rPr lang="ru-RU" dirty="0"/>
              <a:t> </a:t>
            </a:r>
            <a:r>
              <a:rPr lang="ru-RU" dirty="0" smtClean="0"/>
              <a:t>ЮНЕСКО </a:t>
            </a:r>
            <a:r>
              <a:rPr lang="ru-RU" dirty="0"/>
              <a:t>- </a:t>
            </a:r>
            <a:r>
              <a:rPr lang="ru-RU" b="1" dirty="0">
                <a:hlinkClick r:id="rId7"/>
              </a:rPr>
              <a:t>portal.unesco.org</a:t>
            </a:r>
            <a:r>
              <a:rPr lang="ru-RU" dirty="0"/>
              <a:t> </a:t>
            </a:r>
            <a:r>
              <a:rPr lang="ru-RU" dirty="0" smtClean="0"/>
              <a:t>Бюро </a:t>
            </a:r>
            <a:r>
              <a:rPr lang="ru-RU" dirty="0"/>
              <a:t>ЮНЕСКО в Москве - </a:t>
            </a:r>
            <a:r>
              <a:rPr lang="ru-RU" b="1" dirty="0">
                <a:hlinkClick r:id="rId8"/>
              </a:rPr>
              <a:t>www.unesco.ru</a:t>
            </a:r>
            <a:r>
              <a:rPr lang="ru-RU" dirty="0"/>
              <a:t> </a:t>
            </a:r>
          </a:p>
        </p:txBody>
      </p:sp>
    </p:spTree>
    <p:extLst>
      <p:ext uri="{BB962C8B-B14F-4D97-AF65-F5344CB8AC3E}">
        <p14:creationId xmlns:p14="http://schemas.microsoft.com/office/powerpoint/2010/main" val="33838739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с развитием экономики страны увеличивают долю расходов на семейные пособия в ВВП. При этом расходы, приходящиеся на первого ребенка, в отличие от второго и третьего, не оказывают существенного эффекта на рождаемость. Таким образом, можно говорить как минимум о частичной правильности подхода, который связывает снижение рождаемости с ухудшением уровня жизни, а не с общеевропейской тенденцией.</a:t>
            </a:r>
          </a:p>
        </p:txBody>
      </p:sp>
    </p:spTree>
    <p:extLst>
      <p:ext uri="{BB962C8B-B14F-4D97-AF65-F5344CB8AC3E}">
        <p14:creationId xmlns:p14="http://schemas.microsoft.com/office/powerpoint/2010/main" val="5997911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наличие значимых расхождений в моделях «демографического» поведения и уровнях рождаемости для стран первой и второй подгрупп даже через десятилетия реформ в странах второй подгруппы. Так, суммарный коэффициент рождаемости для стран второй подгруппы статистически значимо ниже, чем для стран первой подгруппы. Далее, наиболее тесную взаимосвязь с уровнем рождаемости по странам первой подгруппы показали выплаты на третьего ребенка, в то время как для стран, в прошлом бывших социалистическими, при изменении пакета выплат, привязанных к величине заработной платы, следует для повышения эффективности выплат поощрять уже двухдетные семьи.</a:t>
            </a:r>
          </a:p>
        </p:txBody>
      </p:sp>
    </p:spTree>
    <p:extLst>
      <p:ext uri="{BB962C8B-B14F-4D97-AF65-F5344CB8AC3E}">
        <p14:creationId xmlns:p14="http://schemas.microsoft.com/office/powerpoint/2010/main" val="41639377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Как показал анализ расширенного списка стран, продолжительность декретного отпуска не оказывает решающего влияния на уровень рождаемости в России, однако для западноевропейских стран более продолжительный декретный отпуск оказывает отрицательное влияние на уровень рождаемости.</a:t>
            </a:r>
          </a:p>
          <a:p>
            <a:r>
              <a:rPr lang="ru-RU" dirty="0"/>
              <a:t>Что касается России, можно констатировать, что материнский </a:t>
            </a:r>
            <a:r>
              <a:rPr lang="ru-RU" dirty="0" smtClean="0"/>
              <a:t>капитал</a:t>
            </a:r>
            <a:endParaRPr lang="ru-RU" dirty="0"/>
          </a:p>
        </p:txBody>
      </p:sp>
    </p:spTree>
    <p:extLst>
      <p:ext uri="{BB962C8B-B14F-4D97-AF65-F5344CB8AC3E}">
        <p14:creationId xmlns:p14="http://schemas.microsoft.com/office/powerpoint/2010/main" val="29753879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способен оказывать определенное положительное влияние на рождаемость. Тем не менее даже после введения реформы рождаемость в России остается ниже уровня, требуемого для воспроизводства населения. Одним из способов решения этой проблемы можно считать ускорение экономического роста, повышение уровня жизни и средней заработной платы.</a:t>
            </a:r>
          </a:p>
          <a:p>
            <a:endParaRPr lang="ru-RU" dirty="0"/>
          </a:p>
          <a:p>
            <a:endParaRPr lang="ru-RU" dirty="0"/>
          </a:p>
        </p:txBody>
      </p:sp>
    </p:spTree>
    <p:extLst>
      <p:ext uri="{BB962C8B-B14F-4D97-AF65-F5344CB8AC3E}">
        <p14:creationId xmlns:p14="http://schemas.microsoft.com/office/powerpoint/2010/main" val="7899504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Дополнительной рекомендацией для России можно считать постепенный перевод основного объема выплат в форму, не зависящую от продолжительности декретного отпуска без снижения общего объема выплат, не ликвидируя при этом гарантии занятости. Данная рекомендация актуальная не только для России, но и для всех прочих стран.</a:t>
            </a:r>
          </a:p>
          <a:p>
            <a:endParaRPr lang="ru-RU" dirty="0"/>
          </a:p>
        </p:txBody>
      </p:sp>
    </p:spTree>
    <p:extLst>
      <p:ext uri="{BB962C8B-B14F-4D97-AF65-F5344CB8AC3E}">
        <p14:creationId xmlns:p14="http://schemas.microsoft.com/office/powerpoint/2010/main" val="33617383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pPr fontAlgn="t"/>
            <a:r>
              <a:rPr lang="ru-RU" dirty="0"/>
              <a:t>3) </a:t>
            </a:r>
            <a:r>
              <a:rPr lang="ru-RU" dirty="0" err="1"/>
              <a:t>децильный</a:t>
            </a:r>
            <a:r>
              <a:rPr lang="ru-RU" dirty="0"/>
              <a:t> коэффициент дифференциации доходов населения, показывающий во сколько раз минимальные доходы 10 % самого богатого населения превышают максимальные доходы 10 % наименее обеспеченного населения:</a:t>
            </a:r>
          </a:p>
          <a:p>
            <a:pPr fontAlgn="t"/>
            <a:r>
              <a:rPr lang="ru-RU" dirty="0"/>
              <a:t>где d9, d1 – соответственно девятый и первый децили;</a:t>
            </a:r>
          </a:p>
          <a:p>
            <a:pPr fontAlgn="t"/>
            <a:r>
              <a:rPr lang="ru-RU" dirty="0"/>
              <a:t>4) коэффициент фондов – это соотношение между средними доходами населения в десятой и первой </a:t>
            </a:r>
            <a:r>
              <a:rPr lang="ru-RU" dirty="0" err="1"/>
              <a:t>децильных</a:t>
            </a:r>
            <a:r>
              <a:rPr lang="ru-RU" dirty="0"/>
              <a:t> группах:</a:t>
            </a:r>
          </a:p>
          <a:p>
            <a:pPr fontAlgn="t"/>
            <a:r>
              <a:rPr lang="ru-RU" dirty="0"/>
              <a:t>где d1, d10 – среднедушевой доход в месяц соответственно у 10 % населения, имеющего минимальный доход, и у 10 % самой богатой его части.</a:t>
            </a:r>
          </a:p>
          <a:p>
            <a:pPr fontAlgn="t"/>
            <a:r>
              <a:rPr lang="ru-RU" dirty="0"/>
              <a:t>Показатель покупательной способности денежных доходов населения рассчитывается для количественной характеристики изменений в соотношении цен на отдельные товары по регионами и различным сегментам потребительского рынка:</a:t>
            </a:r>
          </a:p>
          <a:p>
            <a:pPr fontAlgn="t"/>
            <a:r>
              <a:rPr lang="ru-RU" dirty="0"/>
              <a:t>где ДД – среднедушевой денежный доход;</a:t>
            </a:r>
          </a:p>
          <a:p>
            <a:pPr fontAlgn="t"/>
            <a:r>
              <a:rPr lang="ru-RU" i="1" dirty="0"/>
              <a:t>?</a:t>
            </a:r>
            <a:r>
              <a:rPr lang="ru-RU" i="1" dirty="0" err="1"/>
              <a:t>Pi</a:t>
            </a:r>
            <a:r>
              <a:rPr lang="ru-RU" dirty="0"/>
              <a:t> – средняя цена i-</a:t>
            </a:r>
            <a:r>
              <a:rPr lang="ru-RU" dirty="0" err="1"/>
              <a:t>го</a:t>
            </a:r>
            <a:r>
              <a:rPr lang="ru-RU" dirty="0"/>
              <a:t> товара.</a:t>
            </a:r>
          </a:p>
          <a:p>
            <a:endParaRPr lang="ru-RU" dirty="0"/>
          </a:p>
        </p:txBody>
      </p:sp>
    </p:spTree>
    <p:extLst>
      <p:ext uri="{BB962C8B-B14F-4D97-AF65-F5344CB8AC3E}">
        <p14:creationId xmlns:p14="http://schemas.microsoft.com/office/powerpoint/2010/main" val="20343950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страны с более высоким уровнем ВВП на душу населения тратят относительно большую долю ВВП на семейные пособия. Корреляция отношения выплат к ВВП и суммарного коэффициента рождаемости (0,00; 0,22; 0,33) не столь однозначна. Существенный рост корреляции для второго и третьего ребенка говорит о том, что относительный размер пособия на первого ребенка никак не сказывается на рождаемости (первого ребенка рожают, не принимая во внимание экономические соображения), а на вероятность рождения второго и последующих детей они сказываются положительно.</a:t>
            </a:r>
          </a:p>
          <a:p>
            <a:r>
              <a:rPr lang="ru-RU" dirty="0"/>
              <a:t>Максимальная зарплата в рассматриваемых странах превышает минимальную в 17 раз, потому представляется логичным оценивать не абсолютный, а относительный объем выплат, выраженный в средних заработных платах.</a:t>
            </a:r>
          </a:p>
          <a:p>
            <a:endParaRPr lang="ru-RU" dirty="0"/>
          </a:p>
        </p:txBody>
      </p:sp>
    </p:spTree>
    <p:extLst>
      <p:ext uri="{BB962C8B-B14F-4D97-AF65-F5344CB8AC3E}">
        <p14:creationId xmlns:p14="http://schemas.microsoft.com/office/powerpoint/2010/main" val="11334181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страны, ранее входившие в социалистический блок, показывают значимо более низкую рождаемость, по сравнению со странами, туда не входившими.</a:t>
            </a:r>
          </a:p>
        </p:txBody>
      </p:sp>
    </p:spTree>
    <p:extLst>
      <p:ext uri="{BB962C8B-B14F-4D97-AF65-F5344CB8AC3E}">
        <p14:creationId xmlns:p14="http://schemas.microsoft.com/office/powerpoint/2010/main" val="29889650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Исследование влияния выплат мы начали с построения интегральной оценки выплат, положенных семье, в которой родился ребенок. Оценка этой величины строится нами как сумма выплат по всем описанным выше пособиям, дисконтированная с учетом инфляции</a:t>
            </a:r>
            <a:r>
              <a:rPr lang="ru-RU" b="1" dirty="0">
                <a:hlinkClick r:id="rId2"/>
              </a:rPr>
              <a:t>[45]</a:t>
            </a:r>
            <a:r>
              <a:rPr lang="ru-RU" dirty="0"/>
              <a:t>. Для выплат, рассчитываемых на основании заработной платы индивида и дохода семьи, используется средняя заработная плата</a:t>
            </a:r>
            <a:r>
              <a:rPr lang="ru-RU" b="1" dirty="0">
                <a:hlinkClick r:id="rId3"/>
              </a:rPr>
              <a:t>[46</a:t>
            </a:r>
            <a:r>
              <a:rPr lang="ru-RU" b="1" dirty="0" smtClean="0">
                <a:hlinkClick r:id="rId3"/>
              </a:rPr>
              <a:t>]</a:t>
            </a:r>
            <a:r>
              <a:rPr lang="ru-RU" dirty="0" smtClean="0"/>
              <a:t>.</a:t>
            </a:r>
            <a:endParaRPr lang="ru-RU" dirty="0"/>
          </a:p>
        </p:txBody>
      </p:sp>
    </p:spTree>
    <p:extLst>
      <p:ext uri="{BB962C8B-B14F-4D97-AF65-F5344CB8AC3E}">
        <p14:creationId xmlns:p14="http://schemas.microsoft.com/office/powerpoint/2010/main" val="2899497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47500" lnSpcReduction="20000"/>
          </a:bodyPr>
          <a:lstStyle/>
          <a:p>
            <a:r>
              <a:rPr lang="ru-RU" dirty="0"/>
              <a:t>Источник: Данные этой секции основаны на последних публикациях Департамента Статистики ООН в области демографической и социальной статистики .</a:t>
            </a:r>
          </a:p>
          <a:p>
            <a:r>
              <a:rPr lang="ru-RU" b="1" dirty="0"/>
              <a:t>Ожидаемая продолжительность жизни</a:t>
            </a:r>
          </a:p>
          <a:p>
            <a:r>
              <a:rPr lang="ru-RU" dirty="0"/>
              <a:t>Ожидаемая продолжительность жизни это один из наиболее важных демографических показателей. Он показывает среднее количество лет предстоящей жизни человека. То есть количество лет, которое теоретически может прожить человек, при условии, что текущие показатели рождаемости и смертности будут оставаться неизменными на протяжении всей жизни человека. Как правило, под "ожидаемой продолжительностью жизни" понимают ожидаемую продолжительность жизни при рождении, то есть в возрасте 0 лет.</a:t>
            </a:r>
          </a:p>
          <a:p>
            <a:r>
              <a:rPr lang="ru-RU" b="1" dirty="0"/>
              <a:t>Средняя ожидаемая продолжительность жизни </a:t>
            </a:r>
            <a:r>
              <a:rPr lang="ru-RU" dirty="0"/>
              <a:t>при рождении (для обоих полов) в России составляет 66.3 лет (года).</a:t>
            </a:r>
            <a:br>
              <a:rPr lang="ru-RU" dirty="0"/>
            </a:br>
            <a:r>
              <a:rPr lang="ru-RU" dirty="0"/>
              <a:t>Это ниже средней ожидаемой продолжительности жизни в мире, которая находится на уровне около 71 года (по данным отдела народонаселения Департамента ООН по экономическим и социальным вопросам). </a:t>
            </a:r>
          </a:p>
          <a:p>
            <a:r>
              <a:rPr lang="ru-RU" b="1" dirty="0"/>
              <a:t>Средняя ожидаемая продолжительность жизни мужчин</a:t>
            </a:r>
            <a:r>
              <a:rPr lang="ru-RU" dirty="0"/>
              <a:t> при рождении - 59.8 лет (года).</a:t>
            </a:r>
            <a:br>
              <a:rPr lang="ru-RU" dirty="0"/>
            </a:br>
            <a:r>
              <a:rPr lang="ru-RU" b="1" dirty="0"/>
              <a:t>Средняя ожидаемая продолжительность жизни женщин</a:t>
            </a:r>
            <a:r>
              <a:rPr lang="ru-RU" dirty="0"/>
              <a:t> при рождении - 73.2 лет (года).</a:t>
            </a:r>
          </a:p>
          <a:p>
            <a:endParaRPr lang="ru-RU" dirty="0"/>
          </a:p>
        </p:txBody>
      </p:sp>
    </p:spTree>
    <p:extLst>
      <p:ext uri="{BB962C8B-B14F-4D97-AF65-F5344CB8AC3E}">
        <p14:creationId xmlns:p14="http://schemas.microsoft.com/office/powerpoint/2010/main" val="24285753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a:t>Для стран со ступенчатой системой предоставления декретного отпуска, предполагающей разные уровни оплаты и разные периоды отпуска (Австрия, Россия и пр.), расчет был произведен для всех возможных случаев, после чего результат был усреднен. Взаимосвязь дисконтированной суммы выплат и суммарного коэффициента рождаемости отражена на рис. 1. Из графика видно, что более высокий уровень рождаемости в целом характеризуется более высокими выплатами. Корреляция между объемом выплат и значением суммарного коэффициента рождаемости по всем рассматриваемым странам составляет 0,20, 0,35 и 0,44 для первого, второго и третьего детей соответственно. Аналогичные показатели для </a:t>
            </a:r>
            <a:r>
              <a:rPr lang="ru-RU" dirty="0" err="1"/>
              <a:t>подвыборки</a:t>
            </a:r>
            <a:r>
              <a:rPr lang="ru-RU" dirty="0"/>
              <a:t>, не включающей страны, ранее входившие в социалистический блок, страны первого мира </a:t>
            </a:r>
            <a:r>
              <a:rPr lang="ru-RU" b="1" dirty="0">
                <a:hlinkClick r:id="rId2"/>
              </a:rPr>
              <a:t>[47]</a:t>
            </a:r>
            <a:r>
              <a:rPr lang="ru-RU" dirty="0"/>
              <a:t> (далее - первая подгруппа), равняются -0,13, 0,04 и 0,20, а для стран, входящих в социалистический блок</a:t>
            </a:r>
            <a:r>
              <a:rPr lang="ru-RU" b="1" dirty="0">
                <a:hlinkClick r:id="rId3"/>
              </a:rPr>
              <a:t>[48]</a:t>
            </a:r>
            <a:r>
              <a:rPr lang="ru-RU" dirty="0"/>
              <a:t> (далее - вторая подгруппа) эти показатели равны 0,09; 0,37; 0,37. Как видно, для детей с большим порядковым номером эффект выплат сильнее как по генеральной совокупности, так и по </a:t>
            </a:r>
            <a:r>
              <a:rPr lang="ru-RU" dirty="0" err="1"/>
              <a:t>подвыборке</a:t>
            </a:r>
            <a:r>
              <a:rPr lang="ru-RU" dirty="0"/>
              <a:t>, однако первая подгруппа показала заметно меньшую взаимосвязь между объемом выплат и рождаемостью, чем все страны в целом и вторая подгруппа, что означает более низкую эффективность выплат.</a:t>
            </a:r>
          </a:p>
          <a:p>
            <a:endParaRPr lang="ru-RU" dirty="0"/>
          </a:p>
          <a:p>
            <a:endParaRPr lang="ru-RU" dirty="0"/>
          </a:p>
        </p:txBody>
      </p:sp>
    </p:spTree>
    <p:extLst>
      <p:ext uri="{BB962C8B-B14F-4D97-AF65-F5344CB8AC3E}">
        <p14:creationId xmlns:p14="http://schemas.microsoft.com/office/powerpoint/2010/main" val="24833545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На графике видно (см. рис. 1), что объемы выплат сильно разнятся от страны к стране. Разрыв между наибольшим и наименьшим из представленных значений превышает 20 раз. Частично данное расхождение может быть объяснено тем, что в разных странах разный уровень жизни, разная заработная плата, и потому значимость той же суммы денег может существенно варьироваться.</a:t>
            </a:r>
          </a:p>
          <a:p>
            <a:r>
              <a:rPr lang="ru-RU" dirty="0"/>
              <a:t/>
            </a:r>
            <a:br>
              <a:rPr lang="ru-RU" dirty="0"/>
            </a:br>
            <a:endParaRPr lang="ru-RU" dirty="0"/>
          </a:p>
        </p:txBody>
      </p:sp>
    </p:spTree>
    <p:extLst>
      <p:ext uri="{BB962C8B-B14F-4D97-AF65-F5344CB8AC3E}">
        <p14:creationId xmlns:p14="http://schemas.microsoft.com/office/powerpoint/2010/main" val="12978079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В выборку были включены наибольшие по площади европейские страны. Отказ от использования данных по странам других регионов был обусловлен наибольшей схожестью культуры России именно с европейской.</a:t>
            </a:r>
          </a:p>
          <a:p>
            <a:r>
              <a:rPr lang="ru-RU" dirty="0"/>
              <a:t>Другими важными критериями выбора выступали такие фундаментальные демографические показатели, как рождаемость, младенческая смертность и абсолютная численность населения. Во всех рассмотренных странах данные показатели являются схожими по величине (табл. 1</a:t>
            </a:r>
            <a:r>
              <a:rPr lang="ru-RU" dirty="0" smtClean="0"/>
              <a:t>).</a:t>
            </a:r>
            <a:r>
              <a:rPr lang="fr-FR" dirty="0"/>
              <a:t> http://www.demoscope.ru/weekly/2017/0739/analit01.php</a:t>
            </a:r>
            <a:endParaRPr lang="ru-RU" dirty="0"/>
          </a:p>
          <a:p>
            <a:endParaRPr lang="ru-RU" dirty="0"/>
          </a:p>
        </p:txBody>
      </p:sp>
    </p:spTree>
    <p:extLst>
      <p:ext uri="{BB962C8B-B14F-4D97-AF65-F5344CB8AC3E}">
        <p14:creationId xmlns:p14="http://schemas.microsoft.com/office/powerpoint/2010/main" val="13560030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b="1" dirty="0"/>
              <a:t>Россия: демографические итоги I полугодия 2017 года (часть I)</a:t>
            </a:r>
            <a:r>
              <a:rPr lang="ru-RU" dirty="0"/>
              <a:t/>
            </a:r>
            <a:br>
              <a:rPr lang="ru-RU" dirty="0"/>
            </a:br>
            <a:r>
              <a:rPr lang="ru-RU" dirty="0"/>
              <a:t> •  </a:t>
            </a:r>
            <a:r>
              <a:rPr lang="ru-RU" b="1" dirty="0">
                <a:hlinkClick r:id="rId2"/>
              </a:rPr>
              <a:t>Тенденция убыли возобновляется? За первое полугодие население России сократилось на 17 тысяч человек (на 0,01%), составив на 1 июля 2017 года 146,8 миллиона человек</a:t>
            </a:r>
            <a:r>
              <a:rPr lang="ru-RU" dirty="0"/>
              <a:t> • </a:t>
            </a:r>
            <a:r>
              <a:rPr lang="ru-RU" b="1" u="sng" dirty="0">
                <a:hlinkClick r:id="rId3"/>
              </a:rPr>
              <a:t>Естественная убыль увеличилась в 3,7 раза, а миграционный прирост сократился в 1,4 раза по сравнению с январем-июнем 2016 года</a:t>
            </a:r>
            <a:r>
              <a:rPr lang="ru-RU" dirty="0"/>
              <a:t> • </a:t>
            </a:r>
            <a:r>
              <a:rPr lang="ru-RU" b="1" dirty="0">
                <a:hlinkClick r:id="rId4"/>
              </a:rPr>
              <a:t>За январь-июнь 2017 года детей родилось почти на 12% меньше, чем за тот же период 2016 года</a:t>
            </a:r>
            <a:r>
              <a:rPr lang="ru-RU" dirty="0"/>
              <a:t> • </a:t>
            </a:r>
            <a:r>
              <a:rPr lang="ru-RU" b="1" dirty="0">
                <a:hlinkClick r:id="rId5"/>
              </a:rPr>
              <a:t>В 2016 году наметилось снижение суммарной рождаемости</a:t>
            </a:r>
            <a:r>
              <a:rPr lang="ru-RU" dirty="0"/>
              <a:t> • </a:t>
            </a:r>
            <a:r>
              <a:rPr lang="ru-RU" b="1" dirty="0">
                <a:hlinkClick r:id="rId6"/>
              </a:rPr>
              <a:t>В первом полугодии 2017 года число зарегистрированных браков увеличилось на 5%, а число разводов - на 0,3% по сравнению с тем же периодом 2016 года</a:t>
            </a:r>
            <a:r>
              <a:rPr lang="ru-RU" dirty="0"/>
              <a:t> • </a:t>
            </a:r>
          </a:p>
          <a:p>
            <a:r>
              <a:rPr lang="ru-RU" dirty="0"/>
              <a:t/>
            </a:r>
            <a:br>
              <a:rPr lang="ru-RU" dirty="0"/>
            </a:br>
            <a:endParaRPr lang="ru-RU" dirty="0"/>
          </a:p>
        </p:txBody>
      </p:sp>
    </p:spTree>
    <p:extLst>
      <p:ext uri="{BB962C8B-B14F-4D97-AF65-F5344CB8AC3E}">
        <p14:creationId xmlns:p14="http://schemas.microsoft.com/office/powerpoint/2010/main" val="84502383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u="sng" dirty="0">
                <a:hlinkClick r:id="rId2"/>
              </a:rPr>
              <a:t>Счетчик населения</a:t>
            </a:r>
          </a:p>
          <a:p>
            <a:r>
              <a:rPr lang="ru-RU" b="1" dirty="0"/>
              <a:t>146 962 514 </a:t>
            </a:r>
            <a:endParaRPr lang="ru-RU" dirty="0"/>
          </a:p>
          <a:p>
            <a:r>
              <a:rPr lang="fr-FR" dirty="0"/>
              <a:t>http://www.demoscope.ru/weekly/2017/0739/index.php</a:t>
            </a:r>
            <a:endParaRPr lang="ru-RU" dirty="0"/>
          </a:p>
        </p:txBody>
      </p:sp>
    </p:spTree>
    <p:extLst>
      <p:ext uri="{BB962C8B-B14F-4D97-AF65-F5344CB8AC3E}">
        <p14:creationId xmlns:p14="http://schemas.microsoft.com/office/powerpoint/2010/main" val="31206153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b="1" dirty="0"/>
              <a:t>Потребление алкоголя в России снизилось почти вдвое за 10 </a:t>
            </a:r>
            <a:r>
              <a:rPr lang="ru-RU" b="1" dirty="0" smtClean="0"/>
              <a:t>лет</a:t>
            </a:r>
          </a:p>
          <a:p>
            <a:pPr marL="0" indent="0">
              <a:buNone/>
            </a:pPr>
            <a:r>
              <a:rPr lang="ru-RU" dirty="0" smtClean="0"/>
              <a:t>Директор </a:t>
            </a:r>
            <a:r>
              <a:rPr lang="ru-RU" dirty="0"/>
              <a:t>департамента общественного здоровья и коммуникаций Минздрава России Олег </a:t>
            </a:r>
            <a:r>
              <a:rPr lang="ru-RU" dirty="0" err="1"/>
              <a:t>Салагай</a:t>
            </a:r>
            <a:r>
              <a:rPr lang="ru-RU" dirty="0"/>
              <a:t>.</a:t>
            </a:r>
            <a:br>
              <a:rPr lang="ru-RU" dirty="0"/>
            </a:br>
            <a:r>
              <a:rPr lang="ru-RU" dirty="0"/>
              <a:t>"Сегодня потребление алкоголя составляет в России примерно 10,3 литра на человека. Это существенно меньше, чем ещё, скажем, 10 лет назад, в 2008 году у нас потребление составляло примерно 18 литров на человека. Год от года потребление алкоголя снижается", - заявил </a:t>
            </a:r>
            <a:r>
              <a:rPr lang="ru-RU" dirty="0" err="1"/>
              <a:t>Салагай</a:t>
            </a:r>
            <a:r>
              <a:rPr lang="ru-RU" dirty="0"/>
              <a:t>.</a:t>
            </a:r>
            <a:br>
              <a:rPr lang="ru-RU" dirty="0"/>
            </a:br>
            <a:r>
              <a:rPr lang="ru-RU" dirty="0"/>
              <a:t>Он отметил, что снижаются и ассоциированные с алкоголем заболевания, например, алкогольные психозы.</a:t>
            </a:r>
            <a:br>
              <a:rPr lang="ru-RU" dirty="0"/>
            </a:br>
            <a:r>
              <a:rPr lang="ru-RU" dirty="0" err="1"/>
              <a:t>Салагай</a:t>
            </a:r>
            <a:r>
              <a:rPr lang="ru-RU" dirty="0"/>
              <a:t> рассказал, что основными целями борьбы с алкоголизацией являются снижение потребления крепких алкогольных напитков, поскольку их употребление по статистике ассоциировано примерно с 50% смертей</a:t>
            </a:r>
            <a:r>
              <a:rPr lang="ru-RU" dirty="0" smtClean="0"/>
              <a:t>.</a:t>
            </a:r>
            <a:r>
              <a:rPr lang="ru-RU" b="1" dirty="0"/>
              <a:t> РИА "Новости"</a:t>
            </a:r>
            <a:r>
              <a:rPr lang="ru-RU" dirty="0"/>
              <a:t>, 11 сентября</a:t>
            </a:r>
          </a:p>
        </p:txBody>
      </p:sp>
    </p:spTree>
    <p:extLst>
      <p:ext uri="{BB962C8B-B14F-4D97-AF65-F5344CB8AC3E}">
        <p14:creationId xmlns:p14="http://schemas.microsoft.com/office/powerpoint/2010/main" val="170545560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"Мы видим положительную динамику по всей стране и на Дальнем Востоке тоже, но если, скажем, хроническим алкоголизмом и алкогольными психозами в целом по стране заболеваемость у нас составляет 60 на 100 тысяч, то средний показатель по Дальневосточному округу - больше 120, а по Чукотке - 330 на 100 тысяч - пятикратное превышение среднероссийского уровня. И это касается не только этих факторов, есть и другие, сопряженные", - сообщила Скворцова в кулуарах Восточного экономического форума.</a:t>
            </a:r>
            <a:br>
              <a:rPr lang="ru-RU" dirty="0"/>
            </a:br>
            <a:r>
              <a:rPr lang="ru-RU" dirty="0"/>
              <a:t>По данным главы Минздрава, порядка 70% смертей (в первую очередь мужчин) в возрасте до 35 лет прямо связаны с повышенной концентрацией алкоголя в крови. Отмечается, что министерство создало комплексную программу по улучшению ситуации.</a:t>
            </a:r>
          </a:p>
        </p:txBody>
      </p:sp>
    </p:spTree>
    <p:extLst>
      <p:ext uri="{BB962C8B-B14F-4D97-AF65-F5344CB8AC3E}">
        <p14:creationId xmlns:p14="http://schemas.microsoft.com/office/powerpoint/2010/main" val="37436556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b="1" dirty="0"/>
              <a:t> Детей с ожирением в России стало вдвое больше</a:t>
            </a:r>
          </a:p>
          <a:p>
            <a:r>
              <a:rPr lang="ru-RU" dirty="0"/>
              <a:t>Эксперты утверждают: по распространённости ожирения среди детей РФ постепенно догоняет США.</a:t>
            </a:r>
            <a:br>
              <a:rPr lang="ru-RU" dirty="0"/>
            </a:br>
            <a:r>
              <a:rPr lang="ru-RU" dirty="0"/>
              <a:t>От 5% до 8% российских школьников страдают от ожирения. Для сравнения, в 90-е годы этот показатель был на уровне 2-3%, пишет газета "Известия" со ссылкой на данные Эндокринологического научного центра Минздрава.</a:t>
            </a:r>
            <a:br>
              <a:rPr lang="ru-RU" dirty="0"/>
            </a:br>
            <a:r>
              <a:rPr lang="ru-RU" dirty="0"/>
              <a:t>Избыточная масса тела зафиксирована у 11-18% детей. Они находятся в группе риска, так как большая часть из них впоследствии, скорее всего, будет страдать ожирением. По мнению эндокринолога-</a:t>
            </a:r>
            <a:r>
              <a:rPr lang="ru-RU" dirty="0" err="1"/>
              <a:t>репродуктолога</a:t>
            </a:r>
            <a:r>
              <a:rPr lang="ru-RU" dirty="0"/>
              <a:t> Павла </a:t>
            </a:r>
            <a:r>
              <a:rPr lang="ru-RU" dirty="0" err="1"/>
              <a:t>Окорокова</a:t>
            </a:r>
            <a:r>
              <a:rPr lang="ru-RU" dirty="0"/>
              <a:t>, ситуация приобретает масштаб эпидемии.</a:t>
            </a:r>
            <a:br>
              <a:rPr lang="ru-RU" dirty="0"/>
            </a:br>
            <a:r>
              <a:rPr lang="ru-RU" dirty="0"/>
              <a:t>- По детям это большая цифра. Но у взрослого населения всё гораздо хуже. Избыток массы тела и ожирение наблюдается более чем у половины россиян, - приводит издание слова эксперта.</a:t>
            </a:r>
            <a:br>
              <a:rPr lang="ru-RU" dirty="0"/>
            </a:br>
            <a:r>
              <a:rPr lang="ru-RU" dirty="0"/>
              <a:t>Одной из причин масштабного распространения ожирения учёные считают частое употребление легкоусвояемых углеводов и жиров, "которых не было 50-70 лет назад в таком количестве". Играет роль и нарушение режима дня. Последствиями ожирения могут быть сахарный диабет второго типа, гипертония, холецистит, панкреатит и другие заболевания.</a:t>
            </a:r>
          </a:p>
          <a:p>
            <a:r>
              <a:rPr lang="ru-RU" b="1" dirty="0" err="1"/>
              <a:t>Life</a:t>
            </a:r>
            <a:r>
              <a:rPr lang="ru-RU" dirty="0"/>
              <a:t>, 11 сентября</a:t>
            </a:r>
          </a:p>
          <a:p>
            <a:endParaRPr lang="ru-RU" dirty="0"/>
          </a:p>
        </p:txBody>
      </p:sp>
    </p:spTree>
    <p:extLst>
      <p:ext uri="{BB962C8B-B14F-4D97-AF65-F5344CB8AC3E}">
        <p14:creationId xmlns:p14="http://schemas.microsoft.com/office/powerpoint/2010/main" val="3694467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40000" lnSpcReduction="20000"/>
          </a:bodyPr>
          <a:lstStyle/>
          <a:p>
            <a:r>
              <a:rPr lang="ru-RU" b="1" dirty="0"/>
              <a:t>Выводы для политиков</a:t>
            </a:r>
          </a:p>
          <a:p>
            <a:r>
              <a:rPr lang="ru-RU" dirty="0"/>
              <a:t>История учит нас тому, что в области как поощрительных, так и запретительных мер политики, направленной на повышение рождаемости, крайне трудно изобрести что-то новое. Кроме того, затруднительно оценить и их эффективность, не только в связи с тем, что для этого нелегко придумать достаточно обоснованный механизм расчетов, но и в связи с тем, что отмечаемые в области рождаемости изменения могут объясняться другими процессами, происходящими в обществе одновременно с введением мер семейной политики. Ясно, однако, то, что попытки положительного воздействия на уровень и образ жизни семей, если они продуманы и действительно существенно меняют что-то к лучшему, обычно действительно ведут к некоторому увеличению конъюнктурных показателей рождаемости (показателей для условных поколений), иногда значительному – люди, в благоприятных условиях, начинают рожать несколько больше, даже если их об этом открыто не просят. С другой стороны, с некоторых пор и с некоторого уровня такие благоприятные условия все равно имеют границы с точки зрения увеличения рождаемости, которые связаны с социальными институтами в сфере экономики и образования, поскольку в обществе широко распространилась норма, согласно которой скорее необходимо прикладывать как можно больше усилий (инвестировать) в каждого ребенка, чем растить «достаточно хорошо» большое их количество.</a:t>
            </a:r>
          </a:p>
          <a:p>
            <a:r>
              <a:rPr lang="ru-RU" dirty="0"/>
              <a:t>Так или иначе, если люди уже привыкли к определенному набору мер семейной политики, что-то менять в нем можно крайне осторожно, особенно в сторону понижения качества жизни семей. Рождаемость при этом, скорее всего, несколько снизится, но возможны и другие неблагоприятные последствия, которые сложно заранее предвидеть. В целом, согласованное мнение международного сообщества специалистов заключается в том, что даже если непосредственное влияние семейной политики на рождаемость </a:t>
            </a:r>
            <a:r>
              <a:rPr lang="ru-RU" dirty="0" err="1"/>
              <a:t>труднодоказуемо</a:t>
            </a:r>
            <a:r>
              <a:rPr lang="ru-RU"/>
              <a:t> или невелико, семейная политика имеет значение не только с точки зрения общего благосостояния семей, но и с символической точки зрения, демонстрируя людям заинтересованность общества в их детях.</a:t>
            </a:r>
          </a:p>
          <a:p>
            <a:endParaRPr lang="ru-RU"/>
          </a:p>
        </p:txBody>
      </p:sp>
    </p:spTree>
    <p:extLst>
      <p:ext uri="{BB962C8B-B14F-4D97-AF65-F5344CB8AC3E}">
        <p14:creationId xmlns:p14="http://schemas.microsoft.com/office/powerpoint/2010/main" val="2385995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Социальная тема в работе гида-переводчика</a:t>
            </a:r>
            <a:br>
              <a:rPr lang="ru-RU" dirty="0" smtClean="0"/>
            </a:br>
            <a:endParaRPr lang="ru-RU" dirty="0"/>
          </a:p>
        </p:txBody>
      </p:sp>
      <p:sp>
        <p:nvSpPr>
          <p:cNvPr id="3" name="Объект 2"/>
          <p:cNvSpPr>
            <a:spLocks noGrp="1"/>
          </p:cNvSpPr>
          <p:nvPr>
            <p:ph idx="1"/>
          </p:nvPr>
        </p:nvSpPr>
        <p:spPr/>
        <p:txBody>
          <a:bodyPr>
            <a:noAutofit/>
          </a:bodyPr>
          <a:lstStyle/>
          <a:p>
            <a:r>
              <a:rPr lang="ru-RU" sz="2800" dirty="0" smtClean="0"/>
              <a:t>Важная часть информационной работы (отдельная тема и ответы на вопросы)</a:t>
            </a:r>
          </a:p>
          <a:p>
            <a:r>
              <a:rPr lang="ru-RU" sz="2800" dirty="0" smtClean="0"/>
              <a:t>Обусловлена интересом гостей ко всем сторонам жизни людей, чем жизнь в этой стране отличается от жизни дома. </a:t>
            </a:r>
          </a:p>
          <a:p>
            <a:pPr marL="0" indent="0">
              <a:buNone/>
            </a:pPr>
            <a:r>
              <a:rPr lang="ru-RU" sz="2800" dirty="0" smtClean="0"/>
              <a:t>Как живется русскому человеку, семье, старым и молодым в этой стране? Что у нас общего с этими людьми, какие проблемы нас объединяют, а что вызывает недоумение и отрицание? </a:t>
            </a:r>
          </a:p>
        </p:txBody>
      </p:sp>
    </p:spTree>
    <p:extLst>
      <p:ext uri="{BB962C8B-B14F-4D97-AF65-F5344CB8AC3E}">
        <p14:creationId xmlns:p14="http://schemas.microsoft.com/office/powerpoint/2010/main" val="167073412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TotalTime>
  <Words>3747</Words>
  <Application>Microsoft Office PowerPoint</Application>
  <PresentationFormat>Экран (4:3)</PresentationFormat>
  <Paragraphs>189</Paragraphs>
  <Slides>77</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77</vt:i4>
      </vt:variant>
    </vt:vector>
  </HeadingPairs>
  <TitlesOfParts>
    <vt:vector size="78" baseType="lpstr">
      <vt:lpstr>Тема Office</vt:lpstr>
      <vt:lpstr>Социальная политика, пенсионная реформа: сравнительный анализ с зарубежными странами </vt:lpstr>
      <vt:lpstr>Счетчик населения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Социальная тема в работе гида-переводчика </vt:lpstr>
      <vt:lpstr>Презентация PowerPoint</vt:lpstr>
      <vt:lpstr>Основные вопросы для обсуждения</vt:lpstr>
      <vt:lpstr>Презентация PowerPoint</vt:lpstr>
      <vt:lpstr>Презентация PowerPoint</vt:lpstr>
      <vt:lpstr>Средняя зарплата </vt:lpstr>
      <vt:lpstr>Средняя з/п</vt:lpstr>
      <vt:lpstr>Презентация PowerPoint</vt:lpstr>
      <vt:lpstr>Презентация PowerPoint</vt:lpstr>
      <vt:lpstr>Рейтинг стран согласно размеру среднестатистической зарплаты</vt:lpstr>
      <vt:lpstr>Презентация PowerPoint</vt:lpstr>
      <vt:lpstr>Презентация PowerPoint</vt:lpstr>
      <vt:lpstr>Презентация PowerPoint</vt:lpstr>
      <vt:lpstr>Презентация PowerPoint</vt:lpstr>
      <vt:lpstr>Презентация PowerPoint</vt:lpstr>
      <vt:lpstr>Средняя зарплата в Австралии</vt:lpstr>
      <vt:lpstr>Презентация PowerPoint</vt:lpstr>
      <vt:lpstr>Презентация PowerPoint</vt:lpstr>
      <vt:lpstr>Карточка медстраха </vt:lpstr>
      <vt:lpstr>Презентация PowerPoint</vt:lpstr>
      <vt:lpstr>Презентация PowerPoint</vt:lpstr>
      <vt:lpstr>Средняя зарплата в Японии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Рейтинг стран с низким минимальным уровнем дохода населения</vt:lpstr>
      <vt:lpstr>Презентация PowerPoint</vt:lpstr>
      <vt:lpstr>Презентация PowerPoint</vt:lpstr>
      <vt:lpstr>Презентация PowerPoint</vt:lpstr>
      <vt:lpstr>Презентация PowerPoint</vt:lpstr>
      <vt:lpstr>Презентация PowerPoint</vt:lpstr>
      <vt:lpstr>Кто много работает, тот мало отдыхает</vt:lpstr>
      <vt:lpstr>Презентация PowerPoint</vt:lpstr>
      <vt:lpstr>Презентация PowerPoint</vt:lpstr>
      <vt:lpstr>Различные способы измерения степени дифференциации доходов </vt:lpstr>
      <vt:lpstr>Коэффициенты дифференциации доходов населения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Источники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Социальное государство</dc:title>
  <dc:creator>коря</dc:creator>
  <cp:lastModifiedBy>коря</cp:lastModifiedBy>
  <cp:revision>34</cp:revision>
  <dcterms:created xsi:type="dcterms:W3CDTF">2019-01-21T18:14:43Z</dcterms:created>
  <dcterms:modified xsi:type="dcterms:W3CDTF">2019-01-23T05:46:43Z</dcterms:modified>
</cp:coreProperties>
</file>