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8"/>
  </p:notesMasterIdLst>
  <p:sldIdLst>
    <p:sldId id="256" r:id="rId2"/>
    <p:sldId id="259" r:id="rId3"/>
    <p:sldId id="257" r:id="rId4"/>
    <p:sldId id="272" r:id="rId5"/>
    <p:sldId id="258" r:id="rId6"/>
    <p:sldId id="260" r:id="rId7"/>
    <p:sldId id="261" r:id="rId8"/>
    <p:sldId id="262" r:id="rId9"/>
    <p:sldId id="263" r:id="rId10"/>
    <p:sldId id="264" r:id="rId11"/>
    <p:sldId id="265" r:id="rId12"/>
    <p:sldId id="266" r:id="rId13"/>
    <p:sldId id="267" r:id="rId14"/>
    <p:sldId id="268" r:id="rId15"/>
    <p:sldId id="269" r:id="rId16"/>
    <p:sldId id="303" r:id="rId17"/>
    <p:sldId id="304" r:id="rId18"/>
    <p:sldId id="305" r:id="rId19"/>
    <p:sldId id="306" r:id="rId20"/>
    <p:sldId id="307" r:id="rId21"/>
    <p:sldId id="308" r:id="rId22"/>
    <p:sldId id="309" r:id="rId23"/>
    <p:sldId id="310" r:id="rId24"/>
    <p:sldId id="311" r:id="rId25"/>
    <p:sldId id="312" r:id="rId26"/>
    <p:sldId id="313" r:id="rId27"/>
    <p:sldId id="314" r:id="rId28"/>
    <p:sldId id="315" r:id="rId29"/>
    <p:sldId id="316" r:id="rId30"/>
    <p:sldId id="317" r:id="rId31"/>
    <p:sldId id="318" r:id="rId32"/>
    <p:sldId id="319" r:id="rId33"/>
    <p:sldId id="320" r:id="rId34"/>
    <p:sldId id="321" r:id="rId35"/>
    <p:sldId id="322" r:id="rId36"/>
    <p:sldId id="323" r:id="rId37"/>
    <p:sldId id="324" r:id="rId38"/>
    <p:sldId id="325" r:id="rId39"/>
    <p:sldId id="326" r:id="rId40"/>
    <p:sldId id="327" r:id="rId41"/>
    <p:sldId id="329" r:id="rId42"/>
    <p:sldId id="328" r:id="rId43"/>
    <p:sldId id="330" r:id="rId44"/>
    <p:sldId id="331" r:id="rId45"/>
    <p:sldId id="332" r:id="rId46"/>
    <p:sldId id="333" r:id="rId47"/>
    <p:sldId id="294" r:id="rId48"/>
    <p:sldId id="293" r:id="rId49"/>
    <p:sldId id="295" r:id="rId50"/>
    <p:sldId id="296" r:id="rId51"/>
    <p:sldId id="297" r:id="rId52"/>
    <p:sldId id="298" r:id="rId53"/>
    <p:sldId id="299" r:id="rId54"/>
    <p:sldId id="300" r:id="rId55"/>
    <p:sldId id="301" r:id="rId56"/>
    <p:sldId id="302" r:id="rId57"/>
    <p:sldId id="271" r:id="rId58"/>
    <p:sldId id="273" r:id="rId59"/>
    <p:sldId id="274" r:id="rId60"/>
    <p:sldId id="275" r:id="rId61"/>
    <p:sldId id="276" r:id="rId62"/>
    <p:sldId id="277" r:id="rId63"/>
    <p:sldId id="278" r:id="rId64"/>
    <p:sldId id="279" r:id="rId65"/>
    <p:sldId id="280" r:id="rId66"/>
    <p:sldId id="281" r:id="rId67"/>
    <p:sldId id="282" r:id="rId68"/>
    <p:sldId id="334" r:id="rId69"/>
    <p:sldId id="283" r:id="rId70"/>
    <p:sldId id="284" r:id="rId71"/>
    <p:sldId id="285" r:id="rId72"/>
    <p:sldId id="286" r:id="rId73"/>
    <p:sldId id="289" r:id="rId74"/>
    <p:sldId id="291" r:id="rId75"/>
    <p:sldId id="290" r:id="rId76"/>
    <p:sldId id="335" r:id="rId7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557"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11E37B-EB22-4F2A-98D4-A7E6022C8CB3}" type="datetimeFigureOut">
              <a:rPr lang="ru-RU" smtClean="0"/>
              <a:t>23.01.2019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AFC1D0-5C5C-4281-9A62-C4F3CA358CE5}" type="slidenum">
              <a:rPr lang="ru-RU" smtClean="0"/>
              <a:t>‹#›</a:t>
            </a:fld>
            <a:endParaRPr lang="ru-RU"/>
          </a:p>
        </p:txBody>
      </p:sp>
    </p:spTree>
    <p:extLst>
      <p:ext uri="{BB962C8B-B14F-4D97-AF65-F5344CB8AC3E}">
        <p14:creationId xmlns:p14="http://schemas.microsoft.com/office/powerpoint/2010/main" val="617679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1 доллар</a:t>
            </a:r>
            <a:r>
              <a:rPr lang="ru-RU" baseline="0" dirty="0" smtClean="0"/>
              <a:t> – 61 </a:t>
            </a:r>
            <a:r>
              <a:rPr lang="ru-RU" baseline="0" dirty="0" err="1" smtClean="0"/>
              <a:t>руб</a:t>
            </a:r>
            <a:r>
              <a:rPr lang="ru-RU" baseline="0" dirty="0" smtClean="0"/>
              <a:t> 2015г. Известия </a:t>
            </a:r>
            <a:r>
              <a:rPr lang="fr-FR" baseline="0" dirty="0" smtClean="0"/>
              <a:t>https://66.ru/news/society/212601/</a:t>
            </a:r>
            <a:endParaRPr lang="ru-RU" dirty="0"/>
          </a:p>
        </p:txBody>
      </p:sp>
      <p:sp>
        <p:nvSpPr>
          <p:cNvPr id="4" name="Номер слайда 3"/>
          <p:cNvSpPr>
            <a:spLocks noGrp="1"/>
          </p:cNvSpPr>
          <p:nvPr>
            <p:ph type="sldNum" sz="quarter" idx="10"/>
          </p:nvPr>
        </p:nvSpPr>
        <p:spPr/>
        <p:txBody>
          <a:bodyPr/>
          <a:lstStyle/>
          <a:p>
            <a:fld id="{2DAFC1D0-5C5C-4281-9A62-C4F3CA358CE5}" type="slidenum">
              <a:rPr lang="ru-RU" smtClean="0"/>
              <a:t>5</a:t>
            </a:fld>
            <a:endParaRPr lang="ru-RU"/>
          </a:p>
        </p:txBody>
      </p:sp>
    </p:spTree>
    <p:extLst>
      <p:ext uri="{BB962C8B-B14F-4D97-AF65-F5344CB8AC3E}">
        <p14:creationId xmlns:p14="http://schemas.microsoft.com/office/powerpoint/2010/main" val="2184142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Подробнее на РБК:</a:t>
            </a:r>
            <a:br>
              <a:rPr lang="ru-RU" dirty="0" smtClean="0"/>
            </a:br>
            <a:r>
              <a:rPr lang="ru-RU" dirty="0" smtClean="0"/>
              <a:t>https://www.rbc.ru/opinions/economics/18/07/2018/5b4f521a9a7947624fdaa3e1</a:t>
            </a:r>
          </a:p>
          <a:p>
            <a:endParaRPr lang="ru-RU" dirty="0"/>
          </a:p>
        </p:txBody>
      </p:sp>
      <p:sp>
        <p:nvSpPr>
          <p:cNvPr id="4" name="Номер слайда 3"/>
          <p:cNvSpPr>
            <a:spLocks noGrp="1"/>
          </p:cNvSpPr>
          <p:nvPr>
            <p:ph type="sldNum" sz="quarter" idx="10"/>
          </p:nvPr>
        </p:nvSpPr>
        <p:spPr/>
        <p:txBody>
          <a:bodyPr/>
          <a:lstStyle/>
          <a:p>
            <a:fld id="{2DAFC1D0-5C5C-4281-9A62-C4F3CA358CE5}" type="slidenum">
              <a:rPr lang="ru-RU" smtClean="0"/>
              <a:t>57</a:t>
            </a:fld>
            <a:endParaRPr lang="ru-RU"/>
          </a:p>
        </p:txBody>
      </p:sp>
    </p:spTree>
    <p:extLst>
      <p:ext uri="{BB962C8B-B14F-4D97-AF65-F5344CB8AC3E}">
        <p14:creationId xmlns:p14="http://schemas.microsoft.com/office/powerpoint/2010/main" val="2071520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6A6088-807A-44F8-AD96-530279ABEB5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1100455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6A6088-807A-44F8-AD96-530279ABEB5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1450506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6A6088-807A-44F8-AD96-530279ABEB5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416399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6A6088-807A-44F8-AD96-530279ABEB5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2817413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6A6088-807A-44F8-AD96-530279ABEB5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2262402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6A6088-807A-44F8-AD96-530279ABEB52}" type="datetimeFigureOut">
              <a:rPr lang="ru-RU" smtClean="0"/>
              <a:t>23.01.2019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169028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6A6088-807A-44F8-AD96-530279ABEB52}" type="datetimeFigureOut">
              <a:rPr lang="ru-RU" smtClean="0"/>
              <a:t>23.01.2019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3419609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6A6088-807A-44F8-AD96-530279ABEB52}" type="datetimeFigureOut">
              <a:rPr lang="ru-RU" smtClean="0"/>
              <a:t>23.01.2019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1099993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6A6088-807A-44F8-AD96-530279ABEB52}" type="datetimeFigureOut">
              <a:rPr lang="ru-RU" smtClean="0"/>
              <a:t>23.01.2019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3992720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6A6088-807A-44F8-AD96-530279ABEB52}" type="datetimeFigureOut">
              <a:rPr lang="ru-RU" smtClean="0"/>
              <a:t>23.01.2019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2461823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66A6088-807A-44F8-AD96-530279ABEB52}" type="datetimeFigureOut">
              <a:rPr lang="ru-RU" smtClean="0"/>
              <a:t>23.01.2019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20E437C-E1A1-48E0-9CC0-D3954A387438}" type="slidenum">
              <a:rPr lang="ru-RU" smtClean="0"/>
              <a:t>‹#›</a:t>
            </a:fld>
            <a:endParaRPr lang="ru-RU"/>
          </a:p>
        </p:txBody>
      </p:sp>
    </p:spTree>
    <p:extLst>
      <p:ext uri="{BB962C8B-B14F-4D97-AF65-F5344CB8AC3E}">
        <p14:creationId xmlns:p14="http://schemas.microsoft.com/office/powerpoint/2010/main" val="1151237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6A6088-807A-44F8-AD96-530279ABEB52}" type="datetimeFigureOut">
              <a:rPr lang="ru-RU" smtClean="0"/>
              <a:t>23.01.2019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E437C-E1A1-48E0-9CC0-D3954A387438}" type="slidenum">
              <a:rPr lang="ru-RU" smtClean="0"/>
              <a:t>‹#›</a:t>
            </a:fld>
            <a:endParaRPr lang="ru-RU"/>
          </a:p>
        </p:txBody>
      </p:sp>
    </p:spTree>
    <p:extLst>
      <p:ext uri="{BB962C8B-B14F-4D97-AF65-F5344CB8AC3E}">
        <p14:creationId xmlns:p14="http://schemas.microsoft.com/office/powerpoint/2010/main" val="9792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Мировая пенсионная реформа</a:t>
            </a:r>
            <a:endParaRPr lang="ru-RU" dirty="0"/>
          </a:p>
        </p:txBody>
      </p:sp>
      <p:sp>
        <p:nvSpPr>
          <p:cNvPr id="3" name="Подзаголовок 2"/>
          <p:cNvSpPr>
            <a:spLocks noGrp="1"/>
          </p:cNvSpPr>
          <p:nvPr>
            <p:ph type="subTitle" idx="1"/>
          </p:nvPr>
        </p:nvSpPr>
        <p:spPr/>
        <p:txBody>
          <a:bodyPr/>
          <a:lstStyle/>
          <a:p>
            <a:r>
              <a:rPr lang="ru-RU" dirty="0" smtClean="0"/>
              <a:t>Сравнение возраста выхода на пенсию и размера пенсии</a:t>
            </a:r>
            <a:endParaRPr lang="ru-RU" dirty="0"/>
          </a:p>
        </p:txBody>
      </p:sp>
    </p:spTree>
    <p:extLst>
      <p:ext uri="{BB962C8B-B14F-4D97-AF65-F5344CB8AC3E}">
        <p14:creationId xmlns:p14="http://schemas.microsoft.com/office/powerpoint/2010/main" val="1390116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Франция</a:t>
            </a:r>
            <a:br>
              <a:rPr lang="ru-RU" b="1" dirty="0" smtClean="0"/>
            </a:br>
            <a:endParaRPr lang="ru-RU" dirty="0"/>
          </a:p>
        </p:txBody>
      </p:sp>
      <p:sp>
        <p:nvSpPr>
          <p:cNvPr id="3" name="Объект 2"/>
          <p:cNvSpPr>
            <a:spLocks noGrp="1"/>
          </p:cNvSpPr>
          <p:nvPr>
            <p:ph idx="1"/>
          </p:nvPr>
        </p:nvSpPr>
        <p:spPr/>
        <p:txBody>
          <a:bodyPr/>
          <a:lstStyle/>
          <a:p>
            <a:r>
              <a:rPr lang="ru-RU" dirty="0" smtClean="0"/>
              <a:t>В </a:t>
            </a:r>
            <a:r>
              <a:rPr lang="ru-RU" dirty="0"/>
              <a:t>2017 г. возраст выхода на пенсию для французов был увеличен с 60 до </a:t>
            </a:r>
            <a:r>
              <a:rPr lang="ru-RU" b="1" dirty="0"/>
              <a:t>62,5 </a:t>
            </a:r>
            <a:r>
              <a:rPr lang="ru-RU" dirty="0" smtClean="0"/>
              <a:t>годов.</a:t>
            </a:r>
            <a:r>
              <a:rPr lang="ru-RU" b="1" dirty="0"/>
              <a:t> </a:t>
            </a:r>
            <a:r>
              <a:rPr lang="ru-RU" dirty="0"/>
              <a:t>И на этом правительство не собирается останавливаться: в планах поэтапное увеличение к 2023 году минимального пенсионного возраста до 67 лет. </a:t>
            </a:r>
            <a:r>
              <a:rPr lang="ru-RU" sz="2000" dirty="0"/>
              <a:t>Средняя сумма выплат — </a:t>
            </a:r>
            <a:r>
              <a:rPr lang="ru-RU" sz="2000" b="1" dirty="0"/>
              <a:t>70 тыс. руб.</a:t>
            </a:r>
          </a:p>
          <a:p>
            <a:endParaRPr lang="ru-RU" dirty="0"/>
          </a:p>
        </p:txBody>
      </p:sp>
    </p:spTree>
    <p:extLst>
      <p:ext uri="{BB962C8B-B14F-4D97-AF65-F5344CB8AC3E}">
        <p14:creationId xmlns:p14="http://schemas.microsoft.com/office/powerpoint/2010/main" val="910971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Индия</a:t>
            </a:r>
            <a:br>
              <a:rPr lang="ru-RU" b="1" dirty="0" smtClean="0"/>
            </a:br>
            <a:endParaRPr lang="ru-RU" dirty="0"/>
          </a:p>
        </p:txBody>
      </p:sp>
      <p:sp>
        <p:nvSpPr>
          <p:cNvPr id="3" name="Объект 2"/>
          <p:cNvSpPr>
            <a:spLocks noGrp="1"/>
          </p:cNvSpPr>
          <p:nvPr>
            <p:ph idx="1"/>
          </p:nvPr>
        </p:nvSpPr>
        <p:spPr/>
        <p:txBody>
          <a:bodyPr/>
          <a:lstStyle/>
          <a:p>
            <a:r>
              <a:rPr lang="ru-RU" dirty="0" smtClean="0"/>
              <a:t>В </a:t>
            </a:r>
            <a:r>
              <a:rPr lang="ru-RU" dirty="0"/>
              <a:t>Индии срок выхода на пенсию колеблется от </a:t>
            </a:r>
            <a:r>
              <a:rPr lang="ru-RU" b="1" dirty="0"/>
              <a:t>60 до 65 лет</a:t>
            </a:r>
            <a:r>
              <a:rPr lang="ru-RU" dirty="0"/>
              <a:t> в зависимости от штата. Причем в программу социальных выплат включены только госслужащие. Размер пенсий в Индии в разы меньше, чем в России. </a:t>
            </a:r>
            <a:endParaRPr lang="ru-RU" dirty="0" smtClean="0"/>
          </a:p>
          <a:p>
            <a:r>
              <a:rPr lang="ru-RU" sz="2000" dirty="0" smtClean="0"/>
              <a:t>В </a:t>
            </a:r>
            <a:r>
              <a:rPr lang="ru-RU" sz="2000" dirty="0"/>
              <a:t>пересчете на рубли это 600 руб.</a:t>
            </a:r>
          </a:p>
          <a:p>
            <a:endParaRPr lang="ru-RU" dirty="0"/>
          </a:p>
        </p:txBody>
      </p:sp>
    </p:spTree>
    <p:extLst>
      <p:ext uri="{BB962C8B-B14F-4D97-AF65-F5344CB8AC3E}">
        <p14:creationId xmlns:p14="http://schemas.microsoft.com/office/powerpoint/2010/main" val="1646073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Великобритания</a:t>
            </a:r>
            <a:br>
              <a:rPr lang="ru-RU" b="1" dirty="0" smtClean="0"/>
            </a:br>
            <a:endParaRPr lang="ru-RU" dirty="0"/>
          </a:p>
        </p:txBody>
      </p:sp>
      <p:sp>
        <p:nvSpPr>
          <p:cNvPr id="3" name="Объект 2"/>
          <p:cNvSpPr>
            <a:spLocks noGrp="1"/>
          </p:cNvSpPr>
          <p:nvPr>
            <p:ph idx="1"/>
          </p:nvPr>
        </p:nvSpPr>
        <p:spPr/>
        <p:txBody>
          <a:bodyPr>
            <a:normAutofit/>
          </a:bodyPr>
          <a:lstStyle/>
          <a:p>
            <a:r>
              <a:rPr lang="ru-RU" dirty="0" smtClean="0"/>
              <a:t>Пенсионный </a:t>
            </a:r>
            <a:r>
              <a:rPr lang="ru-RU" dirty="0"/>
              <a:t>возраст для женщин в 2016–2017 гг. был увеличен сразу на пять лет. Теперь все англичане выходят на заслуженный отдых в </a:t>
            </a:r>
            <a:r>
              <a:rPr lang="ru-RU" b="1" dirty="0"/>
              <a:t>65 лет.</a:t>
            </a:r>
            <a:r>
              <a:rPr lang="ru-RU" dirty="0"/>
              <a:t> В 2026–2028 годах эта планка будет увеличена до 67 лет. А в 2044–2046 гг. (а возможно, и раньше) — до 68 лет. При этом пенсионеры получают в среднем </a:t>
            </a:r>
            <a:r>
              <a:rPr lang="ru-RU" b="1" dirty="0"/>
              <a:t>49 тыс. руб.</a:t>
            </a:r>
            <a:endParaRPr lang="ru-RU" dirty="0"/>
          </a:p>
          <a:p>
            <a:endParaRPr lang="ru-RU" dirty="0"/>
          </a:p>
        </p:txBody>
      </p:sp>
    </p:spTree>
    <p:extLst>
      <p:ext uri="{BB962C8B-B14F-4D97-AF65-F5344CB8AC3E}">
        <p14:creationId xmlns:p14="http://schemas.microsoft.com/office/powerpoint/2010/main" val="3031828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Италия</a:t>
            </a:r>
            <a:br>
              <a:rPr lang="ru-RU" b="1" dirty="0" smtClean="0"/>
            </a:br>
            <a:endParaRPr lang="ru-RU" dirty="0"/>
          </a:p>
        </p:txBody>
      </p:sp>
      <p:sp>
        <p:nvSpPr>
          <p:cNvPr id="3" name="Объект 2"/>
          <p:cNvSpPr>
            <a:spLocks noGrp="1"/>
          </p:cNvSpPr>
          <p:nvPr>
            <p:ph idx="1"/>
          </p:nvPr>
        </p:nvSpPr>
        <p:spPr/>
        <p:txBody>
          <a:bodyPr>
            <a:normAutofit/>
          </a:bodyPr>
          <a:lstStyle/>
          <a:p>
            <a:r>
              <a:rPr lang="ru-RU" dirty="0" smtClean="0"/>
              <a:t>В </a:t>
            </a:r>
            <a:r>
              <a:rPr lang="ru-RU" dirty="0"/>
              <a:t>Италии пенсионная реформа стартовала в 2012 году. Если раньше мужчины-итальянцы выходили на пенсию в 65, а женщины могли и в 60, то сейчас для всех этот возраст увеличен до 66 лет и 7 месяцев. Право досрочного выхода на пенсию имеют граждане с 41-летним трудовым стажем.</a:t>
            </a:r>
          </a:p>
        </p:txBody>
      </p:sp>
    </p:spTree>
    <p:extLst>
      <p:ext uri="{BB962C8B-B14F-4D97-AF65-F5344CB8AC3E}">
        <p14:creationId xmlns:p14="http://schemas.microsoft.com/office/powerpoint/2010/main" val="379617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Бразилия</a:t>
            </a:r>
            <a:br>
              <a:rPr lang="ru-RU" b="1" dirty="0" smtClean="0"/>
            </a:br>
            <a:endParaRPr lang="ru-RU" dirty="0"/>
          </a:p>
        </p:txBody>
      </p:sp>
      <p:sp>
        <p:nvSpPr>
          <p:cNvPr id="3" name="Объект 2"/>
          <p:cNvSpPr>
            <a:spLocks noGrp="1"/>
          </p:cNvSpPr>
          <p:nvPr>
            <p:ph idx="1"/>
          </p:nvPr>
        </p:nvSpPr>
        <p:spPr/>
        <p:txBody>
          <a:bodyPr>
            <a:normAutofit fontScale="92500" lnSpcReduction="20000"/>
          </a:bodyPr>
          <a:lstStyle/>
          <a:p>
            <a:r>
              <a:rPr lang="ru-RU" dirty="0" smtClean="0"/>
              <a:t>нет </a:t>
            </a:r>
            <a:r>
              <a:rPr lang="ru-RU" dirty="0"/>
              <a:t>официального минимального возраста выхода на пенсию, средний показатель по стране составляет 58 лет. </a:t>
            </a:r>
            <a:endParaRPr lang="ru-RU" dirty="0" smtClean="0"/>
          </a:p>
          <a:p>
            <a:r>
              <a:rPr lang="ru-RU" dirty="0" smtClean="0"/>
              <a:t>С </a:t>
            </a:r>
            <a:r>
              <a:rPr lang="ru-RU" dirty="0"/>
              <a:t>2017 г. парламент Бразилии не может рассмотреть и принять законопроект, который предусматривает установление минимального возраста для выхода на пенсию на уровне 65 лет для мужчин и 62 — для женщин. Последствием этой законодательной инициативы стали забастовки и протесты по всей стране.</a:t>
            </a:r>
          </a:p>
          <a:p>
            <a:endParaRPr lang="ru-RU" dirty="0"/>
          </a:p>
        </p:txBody>
      </p:sp>
    </p:spTree>
    <p:extLst>
      <p:ext uri="{BB962C8B-B14F-4D97-AF65-F5344CB8AC3E}">
        <p14:creationId xmlns:p14="http://schemas.microsoft.com/office/powerpoint/2010/main" val="3710596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buNone/>
            </a:pPr>
            <a:r>
              <a:rPr lang="ru-RU" dirty="0" smtClean="0"/>
              <a:t>В </a:t>
            </a:r>
            <a:r>
              <a:rPr lang="ru-RU" dirty="0"/>
              <a:t>Канаде выходят на пенсию в 65 лет</a:t>
            </a:r>
            <a:r>
              <a:rPr lang="ru-RU" dirty="0" smtClean="0"/>
              <a:t>.</a:t>
            </a:r>
          </a:p>
          <a:p>
            <a:pPr marL="0" indent="0">
              <a:buNone/>
            </a:pPr>
            <a:r>
              <a:rPr lang="ru-RU" dirty="0" smtClean="0"/>
              <a:t>В России поэтапно вводится повышение пенсионного возраста 60/65.</a:t>
            </a:r>
          </a:p>
          <a:p>
            <a:pPr marL="0" indent="0">
              <a:buNone/>
            </a:pPr>
            <a:endParaRPr lang="ru-RU" dirty="0"/>
          </a:p>
          <a:p>
            <a:pPr marL="0" indent="0">
              <a:buNone/>
            </a:pPr>
            <a:r>
              <a:rPr lang="ru-RU" b="1" dirty="0" smtClean="0"/>
              <a:t>Мы не одиноки в реформировании возраста выхода на пенсию</a:t>
            </a:r>
          </a:p>
          <a:p>
            <a:pPr marL="0" indent="0">
              <a:buNone/>
            </a:pPr>
            <a:endParaRPr lang="ru-RU" dirty="0" smtClean="0"/>
          </a:p>
          <a:p>
            <a:endParaRPr lang="ru-RU" dirty="0"/>
          </a:p>
        </p:txBody>
      </p:sp>
    </p:spTree>
    <p:extLst>
      <p:ext uri="{BB962C8B-B14F-4D97-AF65-F5344CB8AC3E}">
        <p14:creationId xmlns:p14="http://schemas.microsoft.com/office/powerpoint/2010/main" val="1672937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Плохо сравнивать</a:t>
            </a:r>
            <a:endParaRPr lang="ru-RU" dirty="0"/>
          </a:p>
        </p:txBody>
      </p:sp>
      <p:sp>
        <p:nvSpPr>
          <p:cNvPr id="3" name="Объект 2"/>
          <p:cNvSpPr>
            <a:spLocks noGrp="1"/>
          </p:cNvSpPr>
          <p:nvPr>
            <p:ph idx="1"/>
          </p:nvPr>
        </p:nvSpPr>
        <p:spPr/>
        <p:txBody>
          <a:bodyPr>
            <a:normAutofit fontScale="77500" lnSpcReduction="20000"/>
          </a:bodyPr>
          <a:lstStyle/>
          <a:p>
            <a:pPr fontAlgn="base"/>
            <a:r>
              <a:rPr lang="ru-RU" dirty="0"/>
              <a:t>Ожидаемая продолжительность жизни российских женщин отстает от уровня ведущих развитых стран на 3,4-9,5 лет, а у российских мужчин этот разрыв вырастает до 8,5-13,6 лет.</a:t>
            </a:r>
          </a:p>
          <a:p>
            <a:pPr fontAlgn="base"/>
            <a:r>
              <a:rPr lang="ru-RU" dirty="0"/>
              <a:t>Даже при невысоком пенсионном возрасте, из-за низкой длительности жизни, россиянам-мужчинам после выхода на пенсию оставалось жить всего 7,5 лет, тогда как обитатели западных государств получали 11-16 лет заслуженного отдыха. </a:t>
            </a:r>
            <a:endParaRPr lang="ru-RU" dirty="0" smtClean="0"/>
          </a:p>
          <a:p>
            <a:pPr fontAlgn="base"/>
            <a:r>
              <a:rPr lang="ru-RU" dirty="0"/>
              <a:t>Мужское половине западных стран даже с учетом пенсионных реформ достанется минимум 9 лет относительно благополучной старости, а в большинстве крупнейших западных стран и того больше, от 11,7 до 16 лет.</a:t>
            </a:r>
          </a:p>
          <a:p>
            <a:endParaRPr lang="ru-RU" dirty="0"/>
          </a:p>
        </p:txBody>
      </p:sp>
    </p:spTree>
    <p:extLst>
      <p:ext uri="{BB962C8B-B14F-4D97-AF65-F5344CB8AC3E}">
        <p14:creationId xmlns:p14="http://schemas.microsoft.com/office/powerpoint/2010/main" val="2740722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Лучше </a:t>
            </a:r>
            <a:r>
              <a:rPr lang="ru-RU" dirty="0" smtClean="0"/>
              <a:t>сравнивать женщин (с США)</a:t>
            </a:r>
            <a:endParaRPr lang="ru-RU" dirty="0"/>
          </a:p>
        </p:txBody>
      </p:sp>
      <p:sp>
        <p:nvSpPr>
          <p:cNvPr id="3" name="Объект 2"/>
          <p:cNvSpPr>
            <a:spLocks noGrp="1"/>
          </p:cNvSpPr>
          <p:nvPr>
            <p:ph idx="1"/>
          </p:nvPr>
        </p:nvSpPr>
        <p:spPr/>
        <p:txBody>
          <a:bodyPr>
            <a:normAutofit fontScale="85000" lnSpcReduction="20000"/>
          </a:bodyPr>
          <a:lstStyle/>
          <a:p>
            <a:r>
              <a:rPr lang="ru-RU" dirty="0"/>
              <a:t>Больше повезло российским женщинам. Их продолжительность жизни не так сильно отстает от западного уровня, поэтому при существующих нормативах выхода на пенсию им достается 22,6 года отдыха по старости. Это на 2-4 года больше, чем в большинстве развитых стран, из крупных государств Запада лишь Япония приближается к этому показателю</a:t>
            </a:r>
            <a:r>
              <a:rPr lang="ru-RU" dirty="0" smtClean="0"/>
              <a:t>. Однако после реформы, если </a:t>
            </a:r>
            <a:r>
              <a:rPr lang="ru-RU" dirty="0"/>
              <a:t>продолжительность жизни останется прежней, то российские женщины будут жить на пенсии меньше, чем все жительницы крупнейших западных стран, за исключением разве что США.</a:t>
            </a:r>
          </a:p>
        </p:txBody>
      </p:sp>
    </p:spTree>
    <p:extLst>
      <p:ext uri="{BB962C8B-B14F-4D97-AF65-F5344CB8AC3E}">
        <p14:creationId xmlns:p14="http://schemas.microsoft.com/office/powerpoint/2010/main" val="2013490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174" y="1196752"/>
            <a:ext cx="9112825" cy="5351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6875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Постепенность реформ</a:t>
            </a:r>
            <a:endParaRPr lang="ru-RU" dirty="0"/>
          </a:p>
        </p:txBody>
      </p:sp>
      <p:sp>
        <p:nvSpPr>
          <p:cNvPr id="3" name="Объект 2"/>
          <p:cNvSpPr>
            <a:spLocks noGrp="1"/>
          </p:cNvSpPr>
          <p:nvPr>
            <p:ph idx="1"/>
          </p:nvPr>
        </p:nvSpPr>
        <p:spPr>
          <a:xfrm>
            <a:off x="323528" y="1556792"/>
            <a:ext cx="8229600" cy="4525963"/>
          </a:xfrm>
        </p:spPr>
        <p:txBody>
          <a:bodyPr>
            <a:normAutofit fontScale="92500" lnSpcReduction="20000"/>
          </a:bodyPr>
          <a:lstStyle/>
          <a:p>
            <a:r>
              <a:rPr lang="ru-RU" dirty="0" smtClean="0"/>
              <a:t>В </a:t>
            </a:r>
            <a:r>
              <a:rPr lang="ru-RU" dirty="0"/>
              <a:t>крупнейших странах Запада пенсионный возраст повышают на 2-3 года за десятилетия. Вполне вероятно, что и ожидаемая продолжительность жизни за это время возрастет на ту же величину и даже сильнее. Так, за 2000-16 годы британские мужчины стали жить на 4,7 лет больше, а ожидаемая продолжительность жизни женщин выросла на 3,5 лет. На 2-3 года выросла продолжительность жизни британцев в возрасте 60 лет. </a:t>
            </a:r>
          </a:p>
        </p:txBody>
      </p:sp>
    </p:spTree>
    <p:extLst>
      <p:ext uri="{BB962C8B-B14F-4D97-AF65-F5344CB8AC3E}">
        <p14:creationId xmlns:p14="http://schemas.microsoft.com/office/powerpoint/2010/main" val="686707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Логика увеличения пенсионного возраста</a:t>
            </a:r>
            <a:br>
              <a:rPr lang="ru-RU" dirty="0" smtClean="0"/>
            </a:br>
            <a:endParaRPr lang="ru-RU" dirty="0"/>
          </a:p>
        </p:txBody>
      </p:sp>
      <p:sp>
        <p:nvSpPr>
          <p:cNvPr id="3" name="Объект 2"/>
          <p:cNvSpPr>
            <a:spLocks noGrp="1"/>
          </p:cNvSpPr>
          <p:nvPr>
            <p:ph idx="1"/>
          </p:nvPr>
        </p:nvSpPr>
        <p:spPr/>
        <p:txBody>
          <a:bodyPr>
            <a:normAutofit lnSpcReduction="10000"/>
          </a:bodyPr>
          <a:lstStyle/>
          <a:p>
            <a:pPr marL="0" indent="0">
              <a:buNone/>
            </a:pPr>
            <a:r>
              <a:rPr lang="ru-RU" dirty="0" smtClean="0"/>
              <a:t>С </a:t>
            </a:r>
            <a:r>
              <a:rPr lang="ru-RU" dirty="0"/>
              <a:t>повышением пенсионного возраста заметно </a:t>
            </a:r>
            <a:r>
              <a:rPr lang="ru-RU" dirty="0" smtClean="0"/>
              <a:t>увеличивается </a:t>
            </a:r>
            <a:r>
              <a:rPr lang="ru-RU" dirty="0"/>
              <a:t>численность занятых, что </a:t>
            </a:r>
            <a:r>
              <a:rPr lang="ru-RU" dirty="0" smtClean="0"/>
              <a:t>способствует </a:t>
            </a:r>
            <a:r>
              <a:rPr lang="ru-RU" dirty="0"/>
              <a:t>росту ВВП, </a:t>
            </a:r>
            <a:r>
              <a:rPr lang="ru-RU" dirty="0" smtClean="0"/>
              <a:t>снижает </a:t>
            </a:r>
            <a:r>
              <a:rPr lang="ru-RU" dirty="0"/>
              <a:t>финансовую нагрузку на бюджет и </a:t>
            </a:r>
            <a:r>
              <a:rPr lang="ru-RU" dirty="0" smtClean="0"/>
              <a:t>повышает </a:t>
            </a:r>
            <a:r>
              <a:rPr lang="ru-RU" dirty="0"/>
              <a:t>устойчивость государственных финансов. </a:t>
            </a:r>
            <a:endParaRPr lang="ru-RU" dirty="0" smtClean="0"/>
          </a:p>
          <a:p>
            <a:pPr marL="0" indent="0">
              <a:buNone/>
            </a:pPr>
            <a:r>
              <a:rPr lang="ru-RU" dirty="0" smtClean="0"/>
              <a:t>В </a:t>
            </a:r>
            <a:r>
              <a:rPr lang="ru-RU" dirty="0"/>
              <a:t>большинстве стран, чей уровень внутреннего валового продукта </a:t>
            </a:r>
            <a:r>
              <a:rPr lang="ru-RU" dirty="0" smtClean="0"/>
              <a:t>выше российского, </a:t>
            </a:r>
            <a:r>
              <a:rPr lang="ru-RU" dirty="0"/>
              <a:t>срок выхода на отдых </a:t>
            </a:r>
            <a:r>
              <a:rPr lang="ru-RU" dirty="0" smtClean="0"/>
              <a:t>выше </a:t>
            </a:r>
            <a:r>
              <a:rPr lang="ru-RU" dirty="0"/>
              <a:t>и </a:t>
            </a:r>
            <a:r>
              <a:rPr lang="ru-RU" dirty="0" smtClean="0"/>
              <a:t>имеет тенденцию к увеличению.</a:t>
            </a:r>
            <a:endParaRPr lang="ru-RU" dirty="0"/>
          </a:p>
        </p:txBody>
      </p:sp>
    </p:spTree>
    <p:extLst>
      <p:ext uri="{BB962C8B-B14F-4D97-AF65-F5344CB8AC3E}">
        <p14:creationId xmlns:p14="http://schemas.microsoft.com/office/powerpoint/2010/main" val="7252122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smtClean="0"/>
              <a:t>В США, традиционно отличающихся низкой сравнительно с другими развитыми странами продолжительностью жизни, она выросла на 1,8 лет для мужчин и на 1,5 года для женщин. На 2 года удлинилась жизнь американцев, преодолевших 60-летний рубеж, и на 1,5 года у </a:t>
            </a:r>
            <a:r>
              <a:rPr lang="ru-RU" dirty="0" smtClean="0"/>
              <a:t>американок.</a:t>
            </a:r>
            <a:endParaRPr lang="ru-RU" dirty="0" smtClean="0"/>
          </a:p>
          <a:p>
            <a:endParaRPr lang="ru-RU" dirty="0"/>
          </a:p>
        </p:txBody>
      </p:sp>
    </p:spTree>
    <p:extLst>
      <p:ext uri="{BB962C8B-B14F-4D97-AF65-F5344CB8AC3E}">
        <p14:creationId xmlns:p14="http://schemas.microsoft.com/office/powerpoint/2010/main" val="33093978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dirty="0"/>
              <a:t>Особняком от других западных стран </a:t>
            </a:r>
            <a:r>
              <a:rPr lang="ru-RU" dirty="0" smtClean="0"/>
              <a:t>- Италия</a:t>
            </a:r>
            <a:r>
              <a:rPr lang="ru-RU" dirty="0"/>
              <a:t>. </a:t>
            </a:r>
            <a:endParaRPr lang="ru-RU" dirty="0" smtClean="0"/>
          </a:p>
          <a:p>
            <a:pPr marL="0" indent="0">
              <a:buNone/>
            </a:pPr>
            <a:r>
              <a:rPr lang="ru-RU" dirty="0" smtClean="0"/>
              <a:t>На </a:t>
            </a:r>
            <a:r>
              <a:rPr lang="ru-RU" dirty="0"/>
              <a:t>нынешнем этапе пенсионной реформы, вызванной хроническим финансовым кризисом, возраст выхода на пенсию повысили несущественно. Но в 1992 году итальянское государство провело резкое, на пять лет за десятилетие, повышение пенсионного </a:t>
            </a:r>
            <a:r>
              <a:rPr lang="ru-RU" dirty="0" smtClean="0"/>
              <a:t>возраста.</a:t>
            </a:r>
            <a:r>
              <a:rPr lang="ru-RU" dirty="0"/>
              <a:t> Это повышение существенно обогнало динамику ожидаемой продолжительности жизни, возросшей за десятилетие лишь на 2,8 года. </a:t>
            </a:r>
          </a:p>
        </p:txBody>
      </p:sp>
    </p:spTree>
    <p:extLst>
      <p:ext uri="{BB962C8B-B14F-4D97-AF65-F5344CB8AC3E}">
        <p14:creationId xmlns:p14="http://schemas.microsoft.com/office/powerpoint/2010/main" val="1571714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10000"/>
          </a:bodyPr>
          <a:lstStyle/>
          <a:p>
            <a:pPr fontAlgn="base"/>
            <a:r>
              <a:rPr lang="ru-RU" dirty="0"/>
              <a:t>ВОЗ публикует данные о продолжительности жизни 15-летних граждан. Люди этого возраста вскоре получат профессиональное образование, станут работниками и затем, если доживут, пенсионерами.</a:t>
            </a:r>
          </a:p>
          <a:p>
            <a:pPr fontAlgn="base"/>
            <a:r>
              <a:rPr lang="ru-RU" dirty="0"/>
              <a:t>Статистика показывает, что в России 15-летним судьба отмерила недолгий срок. В особенности это касается мужской половины населения нашей родины. В среднем 15-летнему россиянину остается прожить еще немного больше 50 лет. Это на 12,7 лет меньше, чем в высокоразвитых государствах. </a:t>
            </a:r>
          </a:p>
        </p:txBody>
      </p:sp>
    </p:spTree>
    <p:extLst>
      <p:ext uri="{BB962C8B-B14F-4D97-AF65-F5344CB8AC3E}">
        <p14:creationId xmlns:p14="http://schemas.microsoft.com/office/powerpoint/2010/main" val="295208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10000"/>
          </a:bodyPr>
          <a:lstStyle/>
          <a:p>
            <a:r>
              <a:rPr lang="ru-RU" dirty="0"/>
              <a:t> В развитых </a:t>
            </a:r>
            <a:r>
              <a:rPr lang="ru-RU" dirty="0" smtClean="0"/>
              <a:t>государствах продолжительность </a:t>
            </a:r>
            <a:r>
              <a:rPr lang="ru-RU" dirty="0"/>
              <a:t>жизни подростков за 1950-15 годы стабильно росла, </a:t>
            </a:r>
            <a:r>
              <a:rPr lang="ru-RU" dirty="0" err="1"/>
              <a:t>увеливишись</a:t>
            </a:r>
            <a:r>
              <a:rPr lang="ru-RU" dirty="0"/>
              <a:t> почти на десятилетие: от 8,2 лет прироста в США до 13,7 лет в Японии. В России же длительность жизни 15-летних, выросшая было в 1950-60-е годы, затем перестала увеличиваться, а в 1990-е годы резко обвалилась и в 2000-е восстановилось к прежним значениям. </a:t>
            </a:r>
            <a:endParaRPr lang="ru-RU" dirty="0" smtClean="0"/>
          </a:p>
          <a:p>
            <a:r>
              <a:rPr lang="ru-RU" dirty="0" smtClean="0"/>
              <a:t>Нынешние </a:t>
            </a:r>
            <a:r>
              <a:rPr lang="ru-RU" dirty="0"/>
              <a:t>15-летние мужчины будут жить лишь на год больше, чем в 1950-е годы, и на год меньше, чем в первой половине 1960-х.</a:t>
            </a:r>
          </a:p>
        </p:txBody>
      </p:sp>
    </p:spTree>
    <p:extLst>
      <p:ext uri="{BB962C8B-B14F-4D97-AF65-F5344CB8AC3E}">
        <p14:creationId xmlns:p14="http://schemas.microsoft.com/office/powerpoint/2010/main" val="23960715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004" y="764704"/>
            <a:ext cx="9156003" cy="6188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98324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Ненамного лучше положение у женской части населения России. Продолжительность жизни 15-летних женщин за 1950-2015 годы выросла лишь на 4,4 года, дойдя до 61,7 лет. Это всего на год выше второй половины 1980-х годов. 15-летние женщины в нашей стране живут почти на 7 лет меньше, чем в развитых странах, а отставание от Японии, самой долгоживущей страны мира, доходит до 10 лет. </a:t>
            </a:r>
            <a:r>
              <a:rPr lang="ru-RU" dirty="0" smtClean="0"/>
              <a:t>Даже, когда рассчитывали выход на пенсию в </a:t>
            </a:r>
            <a:r>
              <a:rPr lang="ru-RU" dirty="0"/>
              <a:t>63 года, то им достанется 13,7 лет отдыха по старости против 21,8 у японок, выходящих на пенсию в 65 лет, и 14,8 лет у американок с 67-летним пенсионным возрастом.</a:t>
            </a:r>
          </a:p>
        </p:txBody>
      </p:sp>
    </p:spTree>
    <p:extLst>
      <p:ext uri="{BB962C8B-B14F-4D97-AF65-F5344CB8AC3E}">
        <p14:creationId xmlns:p14="http://schemas.microsoft.com/office/powerpoint/2010/main" val="10073901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Показатель здоровой трудоспособности</a:t>
            </a:r>
            <a:endParaRPr lang="ru-RU" dirty="0"/>
          </a:p>
        </p:txBody>
      </p:sp>
      <p:sp>
        <p:nvSpPr>
          <p:cNvPr id="3" name="Объект 2"/>
          <p:cNvSpPr>
            <a:spLocks noGrp="1"/>
          </p:cNvSpPr>
          <p:nvPr>
            <p:ph idx="1"/>
          </p:nvPr>
        </p:nvSpPr>
        <p:spPr/>
        <p:txBody>
          <a:bodyPr/>
          <a:lstStyle/>
          <a:p>
            <a:pPr marL="0" indent="0">
              <a:buNone/>
            </a:pPr>
            <a:r>
              <a:rPr lang="ru-RU" dirty="0" smtClean="0"/>
              <a:t>Специалисты </a:t>
            </a:r>
            <a:r>
              <a:rPr lang="ru-RU" dirty="0"/>
              <a:t>ВОЗ определяют его как среднее число лет здоровой жизни, на который может рассчитывать родившийся гражданин. По истечении этого времени среднестатистический человек не может полноценно и продуктивно трудиться.</a:t>
            </a:r>
          </a:p>
        </p:txBody>
      </p:sp>
    </p:spTree>
    <p:extLst>
      <p:ext uri="{BB962C8B-B14F-4D97-AF65-F5344CB8AC3E}">
        <p14:creationId xmlns:p14="http://schemas.microsoft.com/office/powerpoint/2010/main" val="35567988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Возраст </a:t>
            </a:r>
            <a:r>
              <a:rPr lang="ru-RU" dirty="0"/>
              <a:t>здоровой трудоспособности</a:t>
            </a:r>
            <a:endParaRPr lang="ru-RU" dirty="0"/>
          </a:p>
        </p:txBody>
      </p:sp>
      <p:sp>
        <p:nvSpPr>
          <p:cNvPr id="3" name="Объект 2"/>
          <p:cNvSpPr>
            <a:spLocks noGrp="1"/>
          </p:cNvSpPr>
          <p:nvPr>
            <p:ph idx="1"/>
          </p:nvPr>
        </p:nvSpPr>
        <p:spPr/>
        <p:txBody>
          <a:bodyPr>
            <a:normAutofit fontScale="70000" lnSpcReduction="20000"/>
          </a:bodyPr>
          <a:lstStyle/>
          <a:p>
            <a:r>
              <a:rPr lang="ru-RU" dirty="0"/>
              <a:t>В России возраст здоровой трудоспособности мужчин не дотягивает до пенсионного, чего нет ни в одной крупной развитой стране. </a:t>
            </a:r>
            <a:endParaRPr lang="ru-RU" dirty="0" smtClean="0"/>
          </a:p>
          <a:p>
            <a:r>
              <a:rPr lang="ru-RU" dirty="0" smtClean="0"/>
              <a:t>При </a:t>
            </a:r>
            <a:r>
              <a:rPr lang="ru-RU" dirty="0"/>
              <a:t>сохранении существующего положения дел средний российский мужчина будет вынужден работать почти шесть лет в болезненном состоянии, в котором невозможна полноценная трудовая активность. Ситуация, невиданная в странах Запада, где мужчины в среднем выходят на пенсию в работоспособном состоянии, и даже проходящие во многих западных странах пенсионные реформы не изменят этот факт. </a:t>
            </a:r>
            <a:r>
              <a:rPr lang="ru-RU" b="1" dirty="0"/>
              <a:t>Исключением являются лишь США, страна с традиционно низкой для Запада продолжительностью жизни, где пенсионный возраст может чуть превысить длительность здоровой трудоспособности</a:t>
            </a:r>
            <a:r>
              <a:rPr lang="ru-RU" dirty="0"/>
              <a:t>, если, конечно, та не вырастет в будущем.</a:t>
            </a:r>
          </a:p>
        </p:txBody>
      </p:sp>
    </p:spTree>
    <p:extLst>
      <p:ext uri="{BB962C8B-B14F-4D97-AF65-F5344CB8AC3E}">
        <p14:creationId xmlns:p14="http://schemas.microsoft.com/office/powerpoint/2010/main" val="223658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1643" y="620688"/>
            <a:ext cx="8820837" cy="63553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46967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У российских женщин ситуация до сих пор была много лучше. На пенсии им оставалось еще 12,5 лет относительно здоровой и трудоспособной жизни. Больше, чем в крупных странах </a:t>
            </a:r>
            <a:r>
              <a:rPr lang="ru-RU" dirty="0" smtClean="0"/>
              <a:t>Запада.</a:t>
            </a:r>
            <a:endParaRPr lang="ru-RU" dirty="0"/>
          </a:p>
        </p:txBody>
      </p:sp>
    </p:spTree>
    <p:extLst>
      <p:ext uri="{BB962C8B-B14F-4D97-AF65-F5344CB8AC3E}">
        <p14:creationId xmlns:p14="http://schemas.microsoft.com/office/powerpoint/2010/main" val="3924410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В государствах, входящих в десятку крупнейших экономик мира, регулярно повышают пенсионный возраст. Это необходимо для роста ВВП страны, а значит — дальнейшего развития.</a:t>
            </a:r>
          </a:p>
        </p:txBody>
      </p:sp>
    </p:spTree>
    <p:extLst>
      <p:ext uri="{BB962C8B-B14F-4D97-AF65-F5344CB8AC3E}">
        <p14:creationId xmlns:p14="http://schemas.microsoft.com/office/powerpoint/2010/main" val="5631708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569069"/>
            <a:ext cx="9144000" cy="658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45917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Отдельно остановимся на сравнении с Китаем. </a:t>
            </a:r>
            <a:r>
              <a:rPr lang="ru-RU" dirty="0" smtClean="0"/>
              <a:t>До </a:t>
            </a:r>
            <a:r>
              <a:rPr lang="ru-RU" dirty="0"/>
              <a:t>недавнего времени пенсионная система Китая, покрывавшая все городское население, не охватывала большую часть деревенских жителей. Но система быстро расширялась и в 2016 году включала в себя уже 877,8 миллионов </a:t>
            </a:r>
            <a:r>
              <a:rPr lang="ru-RU" dirty="0" smtClean="0"/>
              <a:t>китайцев. </a:t>
            </a:r>
            <a:r>
              <a:rPr lang="ru-RU" u="sng" dirty="0"/>
              <a:t>К 2020 году правительство планирует добиться полного охвата деревенского населения пенсионным </a:t>
            </a:r>
            <a:r>
              <a:rPr lang="ru-RU" u="sng" dirty="0" smtClean="0"/>
              <a:t>страхованием.</a:t>
            </a:r>
            <a:endParaRPr lang="ru-RU" u="sng" dirty="0"/>
          </a:p>
        </p:txBody>
      </p:sp>
    </p:spTree>
    <p:extLst>
      <p:ext uri="{BB962C8B-B14F-4D97-AF65-F5344CB8AC3E}">
        <p14:creationId xmlns:p14="http://schemas.microsoft.com/office/powerpoint/2010/main" val="6366457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dirty="0"/>
              <a:t>Пенсионный возраст для китаянок колеблется в коридоре 50-55 лет, а для китайцев составляет 60 лет, хотя немалое число выходит на отдых несколько раньше [10]. Правда, китайское правительство планирует повышение пенсионного возраста до 65 лет в последующее десятилетие, но эти проекты пока не обрели конкретного очертания [11]. Между тем, продолжительность жизни в Китае уже сейчас выше российской, особенно среди мужчин.</a:t>
            </a:r>
          </a:p>
        </p:txBody>
      </p:sp>
    </p:spTree>
    <p:extLst>
      <p:ext uri="{BB962C8B-B14F-4D97-AF65-F5344CB8AC3E}">
        <p14:creationId xmlns:p14="http://schemas.microsoft.com/office/powerpoint/2010/main" val="20119462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527" y="1196752"/>
            <a:ext cx="9075680" cy="532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22612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Дефицит </a:t>
            </a:r>
            <a:r>
              <a:rPr lang="ru-RU" dirty="0"/>
              <a:t>рабочих рук</a:t>
            </a:r>
          </a:p>
        </p:txBody>
      </p:sp>
      <p:sp>
        <p:nvSpPr>
          <p:cNvPr id="3" name="Объект 2"/>
          <p:cNvSpPr>
            <a:spLocks noGrp="1"/>
          </p:cNvSpPr>
          <p:nvPr>
            <p:ph idx="1"/>
          </p:nvPr>
        </p:nvSpPr>
        <p:spPr/>
        <p:txBody>
          <a:bodyPr/>
          <a:lstStyle/>
          <a:p>
            <a:r>
              <a:rPr lang="ru-RU" dirty="0"/>
              <a:t>Если в 1985 году в народном хозяйстве работало 52% населения, то в 2016 году </a:t>
            </a:r>
            <a:r>
              <a:rPr lang="ru-RU" dirty="0" smtClean="0"/>
              <a:t> </a:t>
            </a:r>
            <a:r>
              <a:rPr lang="ru-RU" dirty="0"/>
              <a:t>на 2,7 процентных пункта меньше. Действительно серьезное падение занятости происходило в 1990-е годы на фоне разрушения советской хозяйственной системы, но к 2010 году экономика, в целом, преодолела последствия этой катастрофы.</a:t>
            </a:r>
          </a:p>
        </p:txBody>
      </p:sp>
    </p:spTree>
    <p:extLst>
      <p:ext uri="{BB962C8B-B14F-4D97-AF65-F5344CB8AC3E}">
        <p14:creationId xmlns:p14="http://schemas.microsoft.com/office/powerpoint/2010/main" val="12838332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19" y="1484784"/>
            <a:ext cx="9150238" cy="4824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11043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Неформальная занятость</a:t>
            </a:r>
            <a:endParaRPr lang="ru-RU" dirty="0"/>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583" y="1700808"/>
            <a:ext cx="9259637"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18302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smtClean="0"/>
              <a:t>Рост </a:t>
            </a:r>
            <a:r>
              <a:rPr lang="ru-RU" dirty="0"/>
              <a:t>занятости в теневой </a:t>
            </a:r>
            <a:r>
              <a:rPr lang="ru-RU" dirty="0" smtClean="0"/>
              <a:t>экономики, хоть и небольшой, но есть - порядка </a:t>
            </a:r>
            <a:r>
              <a:rPr lang="ru-RU" dirty="0"/>
              <a:t>3% от общего числа </a:t>
            </a:r>
            <a:r>
              <a:rPr lang="ru-RU" dirty="0" smtClean="0"/>
              <a:t>занятости</a:t>
            </a:r>
            <a:r>
              <a:rPr lang="ru-RU" dirty="0"/>
              <a:t> </a:t>
            </a:r>
            <a:r>
              <a:rPr lang="ru-RU" dirty="0" smtClean="0"/>
              <a:t>(исключение 2017 г. – фискальные методы борьбы дают результаты, пусть и скромные).</a:t>
            </a:r>
            <a:endParaRPr lang="ru-RU" dirty="0"/>
          </a:p>
        </p:txBody>
      </p:sp>
    </p:spTree>
    <p:extLst>
      <p:ext uri="{BB962C8B-B14F-4D97-AF65-F5344CB8AC3E}">
        <p14:creationId xmlns:p14="http://schemas.microsoft.com/office/powerpoint/2010/main" val="26364774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Фактор производительности труда</a:t>
            </a:r>
            <a:endParaRPr lang="ru-RU" dirty="0"/>
          </a:p>
        </p:txBody>
      </p:sp>
      <p:sp>
        <p:nvSpPr>
          <p:cNvPr id="3" name="Объект 2"/>
          <p:cNvSpPr>
            <a:spLocks noGrp="1"/>
          </p:cNvSpPr>
          <p:nvPr>
            <p:ph idx="1"/>
          </p:nvPr>
        </p:nvSpPr>
        <p:spPr/>
        <p:txBody>
          <a:bodyPr>
            <a:normAutofit fontScale="85000" lnSpcReduction="10000"/>
          </a:bodyPr>
          <a:lstStyle/>
          <a:p>
            <a:pPr fontAlgn="base"/>
            <a:r>
              <a:rPr lang="ru-RU" dirty="0" smtClean="0"/>
              <a:t>При </a:t>
            </a:r>
            <a:r>
              <a:rPr lang="ru-RU" dirty="0"/>
              <a:t>росте продуктивности даже уменьшающееся количество работников могло бы обеспечить неработающих граждан средствами к существованию. В современной экономике продуктивность труда это ключевой фактор хозяйственного прогресса, куда более важный, чем экстенсивное увеличение числа работников.</a:t>
            </a:r>
          </a:p>
          <a:p>
            <a:pPr fontAlgn="base"/>
            <a:r>
              <a:rPr lang="ru-RU" dirty="0"/>
              <a:t>Согласно данным статистики производительность труда в нашей экономике за 2005-15 годы выросла </a:t>
            </a:r>
            <a:r>
              <a:rPr lang="ru-RU" dirty="0" smtClean="0"/>
              <a:t>всего </a:t>
            </a:r>
            <a:r>
              <a:rPr lang="ru-RU" dirty="0"/>
              <a:t>на 20% </a:t>
            </a:r>
            <a:r>
              <a:rPr lang="ru-RU" dirty="0" smtClean="0"/>
              <a:t>. Россия </a:t>
            </a:r>
            <a:r>
              <a:rPr lang="ru-RU" dirty="0"/>
              <a:t>не сократила отставание от развитых </a:t>
            </a:r>
            <a:r>
              <a:rPr lang="ru-RU" dirty="0" smtClean="0"/>
              <a:t>стран.</a:t>
            </a:r>
            <a:endParaRPr lang="ru-RU" dirty="0"/>
          </a:p>
          <a:p>
            <a:endParaRPr lang="ru-RU" dirty="0"/>
          </a:p>
        </p:txBody>
      </p:sp>
    </p:spTree>
    <p:extLst>
      <p:ext uri="{BB962C8B-B14F-4D97-AF65-F5344CB8AC3E}">
        <p14:creationId xmlns:p14="http://schemas.microsoft.com/office/powerpoint/2010/main" val="18123061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2666" y="703512"/>
            <a:ext cx="8821822" cy="4737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7831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Топ-10 мировых экономик, по данным МВФ на 2018 г.:</a:t>
            </a:r>
            <a:br>
              <a:rPr lang="ru-RU" b="1" dirty="0" smtClean="0"/>
            </a:br>
            <a:endParaRPr lang="ru-RU" dirty="0"/>
          </a:p>
        </p:txBody>
      </p:sp>
      <p:sp>
        <p:nvSpPr>
          <p:cNvPr id="3" name="Объект 2"/>
          <p:cNvSpPr>
            <a:spLocks noGrp="1"/>
          </p:cNvSpPr>
          <p:nvPr>
            <p:ph idx="1"/>
          </p:nvPr>
        </p:nvSpPr>
        <p:spPr/>
        <p:txBody>
          <a:bodyPr>
            <a:normAutofit fontScale="77500" lnSpcReduction="20000"/>
          </a:bodyPr>
          <a:lstStyle/>
          <a:p>
            <a:pPr marL="514350" indent="-514350">
              <a:buFont typeface="+mj-lt"/>
              <a:buAutoNum type="arabicPeriod"/>
            </a:pPr>
            <a:r>
              <a:rPr lang="ru-RU" dirty="0" smtClean="0"/>
              <a:t>США </a:t>
            </a:r>
            <a:r>
              <a:rPr lang="ru-RU" dirty="0"/>
              <a:t>— 20,4 трлн долларов</a:t>
            </a:r>
          </a:p>
          <a:p>
            <a:pPr marL="514350" indent="-514350">
              <a:buFont typeface="+mj-lt"/>
              <a:buAutoNum type="arabicPeriod"/>
            </a:pPr>
            <a:r>
              <a:rPr lang="ru-RU" dirty="0"/>
              <a:t>КНР — 14 трлн долларов</a:t>
            </a:r>
          </a:p>
          <a:p>
            <a:pPr marL="514350" indent="-514350">
              <a:buFont typeface="+mj-lt"/>
              <a:buAutoNum type="arabicPeriod"/>
            </a:pPr>
            <a:r>
              <a:rPr lang="ru-RU" dirty="0"/>
              <a:t>Япония — 5,16 трлн долларов</a:t>
            </a:r>
          </a:p>
          <a:p>
            <a:pPr marL="514350" indent="-514350">
              <a:buFont typeface="+mj-lt"/>
              <a:buAutoNum type="arabicPeriod"/>
            </a:pPr>
            <a:r>
              <a:rPr lang="ru-RU" dirty="0"/>
              <a:t>Германия — 4,2 трлн долларов</a:t>
            </a:r>
          </a:p>
          <a:p>
            <a:pPr marL="514350" indent="-514350">
              <a:buFont typeface="+mj-lt"/>
              <a:buAutoNum type="arabicPeriod"/>
            </a:pPr>
            <a:r>
              <a:rPr lang="ru-RU" dirty="0"/>
              <a:t>Франция — 2,9 трлн долларов</a:t>
            </a:r>
          </a:p>
          <a:p>
            <a:pPr marL="514350" indent="-514350">
              <a:buFont typeface="+mj-lt"/>
              <a:buAutoNum type="arabicPeriod"/>
            </a:pPr>
            <a:r>
              <a:rPr lang="ru-RU" dirty="0"/>
              <a:t>Индия — 2,8 трлн долларов</a:t>
            </a:r>
          </a:p>
          <a:p>
            <a:pPr marL="514350" indent="-514350">
              <a:buFont typeface="+mj-lt"/>
              <a:buAutoNum type="arabicPeriod"/>
            </a:pPr>
            <a:r>
              <a:rPr lang="ru-RU" dirty="0"/>
              <a:t>Великобритания — 2,6 трлн долларов</a:t>
            </a:r>
          </a:p>
          <a:p>
            <a:pPr marL="514350" indent="-514350">
              <a:buFont typeface="+mj-lt"/>
              <a:buAutoNum type="arabicPeriod"/>
            </a:pPr>
            <a:r>
              <a:rPr lang="ru-RU" dirty="0"/>
              <a:t>Италия — 2,18 трлн долларов</a:t>
            </a:r>
          </a:p>
          <a:p>
            <a:pPr marL="514350" indent="-514350">
              <a:buFont typeface="+mj-lt"/>
              <a:buAutoNum type="arabicPeriod"/>
            </a:pPr>
            <a:r>
              <a:rPr lang="ru-RU" dirty="0"/>
              <a:t>Бразилия 2,13 трлн долларов</a:t>
            </a:r>
          </a:p>
          <a:p>
            <a:pPr marL="514350" indent="-514350">
              <a:buFont typeface="+mj-lt"/>
              <a:buAutoNum type="arabicPeriod"/>
            </a:pPr>
            <a:r>
              <a:rPr lang="ru-RU" dirty="0"/>
              <a:t>Канада 1,79 трлн долларов</a:t>
            </a:r>
          </a:p>
          <a:p>
            <a:pPr marL="514350" indent="-514350">
              <a:buFont typeface="+mj-lt"/>
              <a:buAutoNum type="arabicPeriod"/>
            </a:pPr>
            <a:r>
              <a:rPr lang="ru-RU" dirty="0"/>
              <a:t>Россия </a:t>
            </a:r>
            <a:r>
              <a:rPr lang="ru-RU" dirty="0" smtClean="0"/>
              <a:t> 1,7 </a:t>
            </a:r>
            <a:r>
              <a:rPr lang="ru-RU" dirty="0"/>
              <a:t>трлн долларов </a:t>
            </a:r>
          </a:p>
          <a:p>
            <a:pPr marL="514350" indent="-514350">
              <a:buFont typeface="+mj-lt"/>
              <a:buAutoNum type="arabicPeriod"/>
            </a:pPr>
            <a:endParaRPr lang="ru-RU" dirty="0"/>
          </a:p>
        </p:txBody>
      </p:sp>
    </p:spTree>
    <p:extLst>
      <p:ext uri="{BB962C8B-B14F-4D97-AF65-F5344CB8AC3E}">
        <p14:creationId xmlns:p14="http://schemas.microsoft.com/office/powerpoint/2010/main" val="37646588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Как показывает статистика, </a:t>
            </a:r>
            <a:r>
              <a:rPr lang="ru-RU" u="sng" dirty="0"/>
              <a:t>средний трудовой стаж </a:t>
            </a:r>
            <a:r>
              <a:rPr lang="ru-RU" dirty="0"/>
              <a:t>наших соотечественников </a:t>
            </a:r>
            <a:r>
              <a:rPr lang="ru-RU" dirty="0" smtClean="0"/>
              <a:t>ниже</a:t>
            </a:r>
            <a:r>
              <a:rPr lang="ru-RU" dirty="0"/>
              <a:t>, чем в большинстве развитых стран. Но это касается в первую очередь мужской половины населения, которая работает на 2 года меньше, чем итальянцы, и на 11,4 лет меньше японцев. У российских женщин отрыв от западных по выработке невелик, и они далеко опережают итальянок. </a:t>
            </a:r>
          </a:p>
        </p:txBody>
      </p:sp>
    </p:spTree>
    <p:extLst>
      <p:ext uri="{BB962C8B-B14F-4D97-AF65-F5344CB8AC3E}">
        <p14:creationId xmlns:p14="http://schemas.microsoft.com/office/powerpoint/2010/main" val="42881523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7276" y="1124744"/>
            <a:ext cx="8999397"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96176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Однако</a:t>
            </a:r>
            <a:endParaRPr lang="ru-RU" dirty="0"/>
          </a:p>
        </p:txBody>
      </p:sp>
      <p:sp>
        <p:nvSpPr>
          <p:cNvPr id="3" name="Объект 2"/>
          <p:cNvSpPr>
            <a:spLocks noGrp="1"/>
          </p:cNvSpPr>
          <p:nvPr>
            <p:ph idx="1"/>
          </p:nvPr>
        </p:nvSpPr>
        <p:spPr/>
        <p:txBody>
          <a:bodyPr/>
          <a:lstStyle/>
          <a:p>
            <a:r>
              <a:rPr lang="ru-RU" dirty="0" smtClean="0"/>
              <a:t>Короткий </a:t>
            </a:r>
            <a:r>
              <a:rPr lang="ru-RU" dirty="0"/>
              <a:t>срок трудовой деятельности россиян связан с повышенной смертностью в рабочих </a:t>
            </a:r>
            <a:r>
              <a:rPr lang="ru-RU" dirty="0" smtClean="0"/>
              <a:t>возрастах.</a:t>
            </a:r>
            <a:endParaRPr lang="ru-RU" dirty="0"/>
          </a:p>
        </p:txBody>
      </p:sp>
    </p:spTree>
    <p:extLst>
      <p:ext uri="{BB962C8B-B14F-4D97-AF65-F5344CB8AC3E}">
        <p14:creationId xmlns:p14="http://schemas.microsoft.com/office/powerpoint/2010/main" val="36026377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a:t>
            </a:r>
            <a:r>
              <a:rPr lang="ru-RU" dirty="0" smtClean="0"/>
              <a:t>оличество отрабатываемых работником часов</a:t>
            </a:r>
            <a:endParaRPr lang="ru-RU" dirty="0"/>
          </a:p>
        </p:txBody>
      </p:sp>
      <p:sp>
        <p:nvSpPr>
          <p:cNvPr id="3" name="Объект 2"/>
          <p:cNvSpPr>
            <a:spLocks noGrp="1"/>
          </p:cNvSpPr>
          <p:nvPr>
            <p:ph idx="1"/>
          </p:nvPr>
        </p:nvSpPr>
        <p:spPr/>
        <p:txBody>
          <a:bodyPr>
            <a:normAutofit/>
          </a:bodyPr>
          <a:lstStyle/>
          <a:p>
            <a:pPr marL="0" indent="0">
              <a:buNone/>
            </a:pPr>
            <a:r>
              <a:rPr lang="ru-RU" dirty="0" smtClean="0"/>
              <a:t>И </a:t>
            </a:r>
            <a:r>
              <a:rPr lang="ru-RU" dirty="0"/>
              <a:t>здесь российские граждане оставляют далеко позади западные страны, опережая даже славящихся трудолюбием японцев и вырабатывая за год почти на треть больше часов, чем французы и вполовину больше немцев. Умножив среднегодовую выработку на число отработанных лет можно оценить, сколько часов за всю жизнь работают жители России и других развитых стран.</a:t>
            </a:r>
          </a:p>
        </p:txBody>
      </p:sp>
    </p:spTree>
    <p:extLst>
      <p:ext uri="{BB962C8B-B14F-4D97-AF65-F5344CB8AC3E}">
        <p14:creationId xmlns:p14="http://schemas.microsoft.com/office/powerpoint/2010/main" val="39857078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749" y="1772816"/>
            <a:ext cx="9266033"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19402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Оказывается, что за жизнь российский мужчина вырабатывает больше часов, чем в крупных европейских государствах, за исключением Великобритании. Мужское население Канады и США за жизнь вырабатывает лишь на 6% больше, чем россияне, и лишь японцы опережают нас на весомые 15,5%. А российские женщины по выработке опережают все развитые страны, кроме Канады. Во многих случаях это опережение очень большое: россиянки за жизнь отрабатывают на 34% больше часов, чем француженки, на 38% опережают по общей выработке немок и на 51% итальянок.</a:t>
            </a:r>
          </a:p>
        </p:txBody>
      </p:sp>
    </p:spTree>
    <p:extLst>
      <p:ext uri="{BB962C8B-B14F-4D97-AF65-F5344CB8AC3E}">
        <p14:creationId xmlns:p14="http://schemas.microsoft.com/office/powerpoint/2010/main" val="32262750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dirty="0" smtClean="0"/>
              <a:t>Д</a:t>
            </a:r>
            <a:r>
              <a:rPr lang="ru-RU" smtClean="0"/>
              <a:t>аже </a:t>
            </a:r>
            <a:r>
              <a:rPr lang="ru-RU" dirty="0"/>
              <a:t>при существующем пенсионном возрасте российский мужчина, начавший трудовую карьеру с 21 года и не прерывавший стаж, выработает до пенсии больше часов, чем в большинстве крупных развитых стран, за исключением Италии и США. Даже японец при таких условиях отработает меньше времени. У российских женщин положение лучше, но и они лишь немного отстают от большинства развитых стран, и опережают по выработке немок с француженками.</a:t>
            </a:r>
          </a:p>
        </p:txBody>
      </p:sp>
    </p:spTree>
    <p:extLst>
      <p:ext uri="{BB962C8B-B14F-4D97-AF65-F5344CB8AC3E}">
        <p14:creationId xmlns:p14="http://schemas.microsoft.com/office/powerpoint/2010/main" val="41724028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Ожидаемая продолжительность жизни в динамике</a:t>
            </a:r>
            <a:endParaRPr lang="ru-RU" dirty="0"/>
          </a:p>
        </p:txBody>
      </p:sp>
      <p:sp>
        <p:nvSpPr>
          <p:cNvPr id="3" name="Объект 2"/>
          <p:cNvSpPr>
            <a:spLocks noGrp="1"/>
          </p:cNvSpPr>
          <p:nvPr>
            <p:ph idx="1"/>
          </p:nvPr>
        </p:nvSpPr>
        <p:spPr/>
        <p:txBody>
          <a:bodyPr/>
          <a:lstStyle/>
          <a:p>
            <a:r>
              <a:rPr lang="ru-RU" b="1" i="1" dirty="0"/>
              <a:t>Средний горожанин, родившийся в 2017 году, по расчетам статистиков должен прожить на 3,51 года больше человека, родившегося в 1990 году на исходе советской власти.</a:t>
            </a:r>
            <a:endParaRPr lang="ru-RU" dirty="0"/>
          </a:p>
        </p:txBody>
      </p:sp>
    </p:spTree>
    <p:extLst>
      <p:ext uri="{BB962C8B-B14F-4D97-AF65-F5344CB8AC3E}">
        <p14:creationId xmlns:p14="http://schemas.microsoft.com/office/powerpoint/2010/main" val="23333745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lnSpcReduction="10000"/>
          </a:bodyPr>
          <a:lstStyle/>
          <a:p>
            <a:r>
              <a:rPr lang="ru-RU" b="1" i="1" dirty="0"/>
              <a:t>Коллапс советской системы обвалил ожидаемую продолжительность жизни россиян более чем на пять лет, восстановление утраченных достижений заняло полтора десятилетия и лишь к 2010 году Россия вернулась к уровню </a:t>
            </a:r>
            <a:r>
              <a:rPr lang="ru-RU" b="1" i="1" dirty="0" err="1"/>
              <a:t>позднесоветской</a:t>
            </a:r>
            <a:r>
              <a:rPr lang="ru-RU" b="1" i="1" dirty="0"/>
              <a:t> эпохи. С этого времени, действительно, наблюдался определенный рост ожидаемой длительности жизни.</a:t>
            </a:r>
            <a:endParaRPr lang="ru-RU" dirty="0"/>
          </a:p>
        </p:txBody>
      </p:sp>
    </p:spTree>
    <p:extLst>
      <p:ext uri="{BB962C8B-B14F-4D97-AF65-F5344CB8AC3E}">
        <p14:creationId xmlns:p14="http://schemas.microsoft.com/office/powerpoint/2010/main" val="22676456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У горожан ожидаемая длительность жизни </a:t>
            </a:r>
            <a:r>
              <a:rPr lang="ru-RU" dirty="0" smtClean="0"/>
              <a:t>повысилась </a:t>
            </a:r>
            <a:r>
              <a:rPr lang="ru-RU" dirty="0"/>
              <a:t>на 3,61 года, у селян, живущих в худших условиях, на 3,41 года. Российские женщины прибавили к своей жизни 3,34 года, а мужчины прогрессировали немного быстрее, на 3,78 лет, слегка сократив свое отставание от </a:t>
            </a:r>
            <a:r>
              <a:rPr lang="ru-RU" dirty="0" smtClean="0"/>
              <a:t>женщин.</a:t>
            </a:r>
            <a:endParaRPr lang="ru-RU" dirty="0"/>
          </a:p>
        </p:txBody>
      </p:sp>
    </p:spTree>
    <p:extLst>
      <p:ext uri="{BB962C8B-B14F-4D97-AF65-F5344CB8AC3E}">
        <p14:creationId xmlns:p14="http://schemas.microsoft.com/office/powerpoint/2010/main" val="4002318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Пенсионный возраст по странам</a:t>
            </a:r>
            <a:endParaRPr lang="ru-RU"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2564904"/>
            <a:ext cx="9144370" cy="51369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39939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Ситуация с дожитием по регионам</a:t>
            </a:r>
            <a:endParaRPr lang="ru-RU" dirty="0"/>
          </a:p>
        </p:txBody>
      </p:sp>
      <p:sp>
        <p:nvSpPr>
          <p:cNvPr id="3" name="Объект 2"/>
          <p:cNvSpPr>
            <a:spLocks noGrp="1"/>
          </p:cNvSpPr>
          <p:nvPr>
            <p:ph idx="1"/>
          </p:nvPr>
        </p:nvSpPr>
        <p:spPr/>
        <p:txBody>
          <a:bodyPr>
            <a:normAutofit/>
          </a:bodyPr>
          <a:lstStyle/>
          <a:p>
            <a:r>
              <a:rPr lang="ru-RU" dirty="0" smtClean="0"/>
              <a:t>Из </a:t>
            </a:r>
            <a:r>
              <a:rPr lang="ru-RU" dirty="0"/>
              <a:t>них следует, что женская часть населения по большей части доживает до пенсии. В городах ожидаемая продолжительность жизни женщин колеблется в промежутке от 72,3 (Тыва) до 84,4 (Ингушетия) лет. </a:t>
            </a:r>
            <a:r>
              <a:rPr lang="ru-RU" dirty="0" err="1" smtClean="0"/>
              <a:t>го</a:t>
            </a:r>
            <a:r>
              <a:rPr lang="ru-RU" dirty="0" smtClean="0"/>
              <a:t> </a:t>
            </a:r>
            <a:r>
              <a:rPr lang="ru-RU" dirty="0"/>
              <a:t>возраста проживет на пенсии меньше года.</a:t>
            </a:r>
          </a:p>
        </p:txBody>
      </p:sp>
    </p:spTree>
    <p:extLst>
      <p:ext uri="{BB962C8B-B14F-4D97-AF65-F5344CB8AC3E}">
        <p14:creationId xmlns:p14="http://schemas.microsoft.com/office/powerpoint/2010/main" val="4152207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smtClean="0"/>
              <a:t>В сельской местности ситуация много хуже, но и здесь продолжительность жизни женщин не дотягивает до 70 лет лишь в трех регионах – Чукотке, Тыве и Еврейской АО. В сельских поселениях Чукотки срок жизни женщин самый низкий по России, он составляет всего 58,5 лет. Это много ниже пенсионного возраста для женщин, предложенного авторами пенсионной реформы. Даже при сохранении льгот для жителей Крайнего севера, выходящих на пенсию на пять лет раньше положенного срока, среднестатистическая чукотская женщина при повышении пенсионного возраста </a:t>
            </a:r>
            <a:r>
              <a:rPr lang="ru-RU" dirty="0"/>
              <a:t>проживет на пенсии меньше года.</a:t>
            </a:r>
          </a:p>
        </p:txBody>
      </p:sp>
    </p:spTree>
    <p:extLst>
      <p:ext uri="{BB962C8B-B14F-4D97-AF65-F5344CB8AC3E}">
        <p14:creationId xmlns:p14="http://schemas.microsoft.com/office/powerpoint/2010/main" val="10577662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130" y="1268760"/>
            <a:ext cx="9096971" cy="52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24746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При повышении мужского пенсионного возраста на пять лет и сохранении нынешней продолжительности жизни, количество регионов, в которых среднестатистический мужчина не доживет до стандартного пенсионного возраста, увеличится до 38, если считать раздельно Архангельскую область и входящий в нее Ненецкий АО. Это почти половина субъектов федерации, в которых проживает свыше 48 миллионов человек – около трети населения России. Лишь 17 регионов из этого списка полностью или частично признаны территориями Крайнего севера, что отчасти смягчит удар.</a:t>
            </a:r>
          </a:p>
        </p:txBody>
      </p:sp>
    </p:spTree>
    <p:extLst>
      <p:ext uri="{BB962C8B-B14F-4D97-AF65-F5344CB8AC3E}">
        <p14:creationId xmlns:p14="http://schemas.microsoft.com/office/powerpoint/2010/main" val="21258748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dirty="0"/>
              <a:t>До </a:t>
            </a:r>
            <a:r>
              <a:rPr lang="ru-RU" dirty="0" smtClean="0"/>
              <a:t>пенсионного </a:t>
            </a:r>
            <a:r>
              <a:rPr lang="ru-RU" dirty="0"/>
              <a:t>возраста в 65 лет не дотягивает продолжительность жизни обитателей Сибирского и Дальневосточного федеральных округов в целом, множества крупных регионов Урала и Европейской части страны, таких как Свердловская, </a:t>
            </a:r>
            <a:r>
              <a:rPr lang="ru-RU" dirty="0" err="1"/>
              <a:t>Нижнегородская</a:t>
            </a:r>
            <a:r>
              <a:rPr lang="ru-RU" dirty="0"/>
              <a:t>, Челябинская и Оренбургская области. Еще в 17 регионах срок жизни среднестатистических мужчин колеблется в диапазоне 65-66 лет, то есть на пенсии они проживут меньше года, если не учитывать льготные категории населения.</a:t>
            </a:r>
          </a:p>
        </p:txBody>
      </p:sp>
    </p:spTree>
    <p:extLst>
      <p:ext uri="{BB962C8B-B14F-4D97-AF65-F5344CB8AC3E}">
        <p14:creationId xmlns:p14="http://schemas.microsoft.com/office/powerpoint/2010/main" val="35253485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487" y="1196752"/>
            <a:ext cx="9221588" cy="532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71834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10000"/>
          </a:bodyPr>
          <a:lstStyle/>
          <a:p>
            <a:r>
              <a:rPr lang="ru-RU" dirty="0"/>
              <a:t>В сельской местности картина еще хуже. Ожидаемая продолжительность жизни мужчин-селян не достигает 65 лет в 50 субъектах федерации, занимающих 3/4 площади страны. На этих землях обитает около 18 миллионов сельских жителей, 48% от всей численности деревенского населения России. Лишь в одном регионе за Уралом – Ханты-Мансийском АО – среднестатистический мужчина из сельской местности живет дольше стандартного пенсионного возраста, хотя это превышение не составляет и года [4].</a:t>
            </a:r>
          </a:p>
        </p:txBody>
      </p:sp>
    </p:spTree>
    <p:extLst>
      <p:ext uri="{BB962C8B-B14F-4D97-AF65-F5344CB8AC3E}">
        <p14:creationId xmlns:p14="http://schemas.microsoft.com/office/powerpoint/2010/main" val="20284049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Мифы о пенсионной реформе и </a:t>
            </a:r>
            <a:r>
              <a:rPr lang="ru-RU" dirty="0" err="1" smtClean="0"/>
              <a:t>контр-аргументы</a:t>
            </a:r>
            <a:endParaRPr lang="ru-RU" dirty="0"/>
          </a:p>
        </p:txBody>
      </p:sp>
      <p:sp>
        <p:nvSpPr>
          <p:cNvPr id="3" name="Объект 2"/>
          <p:cNvSpPr>
            <a:spLocks noGrp="1"/>
          </p:cNvSpPr>
          <p:nvPr>
            <p:ph idx="1"/>
          </p:nvPr>
        </p:nvSpPr>
        <p:spPr/>
        <p:txBody>
          <a:bodyPr/>
          <a:lstStyle/>
          <a:p>
            <a:r>
              <a:rPr lang="ru-RU" dirty="0"/>
              <a:t>Миф 1. Как можно повышать пенсионный возраст, если средняя продолжительность жизни мужчин у нас всего на полтора года больше нового пенсионного возраста?</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41255126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Для оценки пенсионных обязательств важен не столько средний возраст, сколько так называемый возраст дожития, а он достаточно большой и будет средним по мировым меркам даже после повышения пенсионного возраста</a:t>
            </a:r>
            <a:r>
              <a:rPr lang="ru-RU" dirty="0" smtClean="0"/>
              <a:t>.</a:t>
            </a:r>
          </a:p>
          <a:p>
            <a:r>
              <a:rPr lang="ru-RU" dirty="0" smtClean="0"/>
              <a:t> </a:t>
            </a:r>
            <a:r>
              <a:rPr lang="ru-RU" dirty="0"/>
              <a:t>Реальная проблема, о которой как раз редко говорят, заключается в том, что пенсионный возраст должен соответствовать среднему возрасту потери трудоспособности. Но каков последний сейчас в России, мы не знаем — расчетов никто не видел.</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2098112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Миф 2. Если 22% от зарплаты, идущие в пенсионный фонд, просто положить на депозит, то за 40 лет получится громадная сумма</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288949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США</a:t>
            </a:r>
            <a:br>
              <a:rPr lang="ru-RU" b="1" dirty="0" smtClean="0"/>
            </a:br>
            <a:endParaRPr lang="ru-RU" dirty="0"/>
          </a:p>
        </p:txBody>
      </p:sp>
      <p:sp>
        <p:nvSpPr>
          <p:cNvPr id="3" name="Объект 2"/>
          <p:cNvSpPr>
            <a:spLocks noGrp="1"/>
          </p:cNvSpPr>
          <p:nvPr>
            <p:ph idx="1"/>
          </p:nvPr>
        </p:nvSpPr>
        <p:spPr/>
        <p:txBody>
          <a:bodyPr>
            <a:normAutofit/>
          </a:bodyPr>
          <a:lstStyle/>
          <a:p>
            <a:r>
              <a:rPr lang="ru-RU" dirty="0" smtClean="0"/>
              <a:t>Все</a:t>
            </a:r>
            <a:r>
              <a:rPr lang="ru-RU" dirty="0"/>
              <a:t>, кто родился после 1960 года, выходят на пенсию в </a:t>
            </a:r>
            <a:r>
              <a:rPr lang="ru-RU" b="1" dirty="0"/>
              <a:t>67 лет</a:t>
            </a:r>
            <a:r>
              <a:rPr lang="ru-RU" dirty="0"/>
              <a:t>. Это можно сделать и раньше, в 62 года, написав заявление и указав причину. Однако при досрочном выходе выплаты будут меньше. За поздний уход на пенсию — в 70 лет — ежемесячные выплаты увеличиваются на 24%. </a:t>
            </a:r>
            <a:endParaRPr lang="ru-RU" dirty="0" smtClean="0"/>
          </a:p>
          <a:p>
            <a:pPr marL="0" indent="0">
              <a:buNone/>
            </a:pPr>
            <a:r>
              <a:rPr lang="ru-RU" sz="2000" dirty="0" smtClean="0"/>
              <a:t>Средний </a:t>
            </a:r>
            <a:r>
              <a:rPr lang="ru-RU" sz="2000" dirty="0"/>
              <a:t>размер пенсий, в пересчете на рубли, самый высокий в рейтинге — </a:t>
            </a:r>
            <a:r>
              <a:rPr lang="ru-RU" sz="2000" b="1" dirty="0"/>
              <a:t>85 тыс. руб.</a:t>
            </a:r>
            <a:endParaRPr lang="ru-RU" sz="2000" dirty="0"/>
          </a:p>
          <a:p>
            <a:endParaRPr lang="ru-RU" dirty="0"/>
          </a:p>
        </p:txBody>
      </p:sp>
    </p:spTree>
    <p:extLst>
      <p:ext uri="{BB962C8B-B14F-4D97-AF65-F5344CB8AC3E}">
        <p14:creationId xmlns:p14="http://schemas.microsoft.com/office/powerpoint/2010/main" val="369451142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Пенсия является страховкой от потери </a:t>
            </a:r>
            <a:r>
              <a:rPr lang="ru-RU" dirty="0" smtClean="0"/>
              <a:t>трудоспособности, </a:t>
            </a:r>
            <a:r>
              <a:rPr lang="ru-RU" dirty="0" err="1" smtClean="0"/>
              <a:t>оттарости</a:t>
            </a:r>
            <a:r>
              <a:rPr lang="ru-RU" dirty="0"/>
              <a:t>, и солидарная и накопительная системы включают в себя этот компонент. Взносы не накопления, а пополнение общего котла. В том числе за счет взносов не доживших до пенсионного возраста работников платят пенсии по потере кормильца. Кроме того, прогнозы доходности депозитов чаще всего завышены: за время существования в России рыночной экономики процентные ставки довольно часто были ниже </a:t>
            </a:r>
            <a:r>
              <a:rPr lang="ru-RU" dirty="0" smtClean="0"/>
              <a:t>инфляции.</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12728924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Даже </a:t>
            </a:r>
            <a:r>
              <a:rPr lang="ru-RU" dirty="0" err="1"/>
              <a:t>ультрарыночные</a:t>
            </a:r>
            <a:r>
              <a:rPr lang="ru-RU" dirty="0"/>
              <a:t> пенсионные системы, введенные в некоторых странах в 1980–1990-е годы, пришлось в конце концов дополнить солидарным элементом или базовой пенсией, выплачиваемой напрямую из бюджета.</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1678376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При этом нужно обсуждать судьбу пенсионных накоплений, сформированных до 2013 года, роль НПФ, концепцию индивидуального пенсионного капитала, создание стимулов для того, чтобы работники копили на пенсию с помощью работодателей.</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19328785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Миф 3. Пенсионный фонд тратит на себя триллионы, у него слишком роскошные офисы и слишком много сотрудников по сравнению с другими странами. Сокращение ненужных расходов позволит не повышать пенсионный возраст!</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21595280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Расходы на содержание ПФР, включая зарплаты сотрудников и обновление технологий, составляют около 1,5% всех выплат, идущих через </a:t>
            </a:r>
            <a:r>
              <a:rPr lang="ru-RU" dirty="0" smtClean="0"/>
              <a:t>фонд.</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21416223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smtClean="0"/>
              <a:t>Число </a:t>
            </a:r>
            <a:r>
              <a:rPr lang="ru-RU" dirty="0"/>
              <a:t>сотрудников фонда в последние годы сокращается, все больше услуг предоставляется в электронном виде или через МФЦ. В будущем функции фонда могут быть переданы на аутсорсинг. </a:t>
            </a:r>
            <a:endParaRPr lang="ru-RU" dirty="0" smtClean="0"/>
          </a:p>
          <a:p>
            <a:r>
              <a:rPr lang="ru-RU" dirty="0" smtClean="0"/>
              <a:t>Возможно</a:t>
            </a:r>
            <a:r>
              <a:rPr lang="ru-RU" dirty="0"/>
              <a:t>, существование ПФР в форме отдельного внебюджетного фонда не самая лучшая идея, а разумность некоторых закупок вызывает сомнения, но </a:t>
            </a:r>
            <a:r>
              <a:rPr lang="ru-RU" b="1" dirty="0"/>
              <a:t>даже обнуление расходов ПФР не будет значимым для пенсионеров. Средняя пенсия вырастет лишь на 150 руб. в месяц.</a:t>
            </a:r>
            <a:r>
              <a:rPr lang="ru-RU" b="1" dirty="0" smtClean="0"/>
              <a:t/>
            </a:r>
            <a:br>
              <a:rPr lang="ru-RU" b="1" dirty="0" smtClean="0"/>
            </a:br>
            <a:r>
              <a:rPr lang="ru-RU" dirty="0" smtClean="0"/>
              <a:t/>
            </a:r>
            <a:br>
              <a:rPr lang="ru-RU" dirty="0" smtClean="0"/>
            </a:br>
            <a:endParaRPr lang="ru-RU" dirty="0"/>
          </a:p>
        </p:txBody>
      </p:sp>
    </p:spTree>
    <p:extLst>
      <p:ext uri="{BB962C8B-B14F-4D97-AF65-F5344CB8AC3E}">
        <p14:creationId xmlns:p14="http://schemas.microsoft.com/office/powerpoint/2010/main" val="36084196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Миф 4. В Сингапуре или в Чили построена прекрасная накопительная пенсионная система, там все по-честному и не нужно много чиновников для управления</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22454440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a:bodyPr>
          <a:lstStyle/>
          <a:p>
            <a:r>
              <a:rPr lang="ru-RU" dirty="0" smtClean="0"/>
              <a:t>Любая </a:t>
            </a:r>
            <a:r>
              <a:rPr lang="ru-RU" dirty="0"/>
              <a:t>пенсионная система отражает местные экономические реалии и не идеальна. </a:t>
            </a:r>
            <a:endParaRPr lang="ru-RU" dirty="0" smtClean="0"/>
          </a:p>
          <a:p>
            <a:r>
              <a:rPr lang="ru-RU" dirty="0" smtClean="0"/>
              <a:t>Чисто </a:t>
            </a:r>
            <a:r>
              <a:rPr lang="ru-RU" dirty="0"/>
              <a:t>накопительные системы дешевы в администрировании, но влекут за собой существенные </a:t>
            </a:r>
            <a:r>
              <a:rPr lang="ru-RU" dirty="0" smtClean="0"/>
              <a:t>(приходится </a:t>
            </a:r>
            <a:r>
              <a:rPr lang="ru-RU" dirty="0"/>
              <a:t>все равно платить из бюджета досрочно потерявшим трудоспособность или тем, кто накопил слишком </a:t>
            </a:r>
            <a:r>
              <a:rPr lang="ru-RU" dirty="0" smtClean="0"/>
              <a:t>мало). </a:t>
            </a:r>
            <a:br>
              <a:rPr lang="ru-RU" dirty="0" smtClean="0"/>
            </a:br>
            <a:endParaRPr lang="ru-RU" dirty="0"/>
          </a:p>
        </p:txBody>
      </p:sp>
    </p:spTree>
    <p:extLst>
      <p:ext uri="{BB962C8B-B14F-4D97-AF65-F5344CB8AC3E}">
        <p14:creationId xmlns:p14="http://schemas.microsoft.com/office/powerpoint/2010/main" val="1249264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Не всем везет с запуском пенсионной реформы в период бурного роста фондовых рынков, а убытки при инвестиции накоплений подрывают доверие к системе. Во многом из-за этого некоторые страны частично или полностью отказались от накопительных фондов — из известных примеров это Польша и Венгрия. </a:t>
            </a:r>
          </a:p>
          <a:p>
            <a:r>
              <a:rPr lang="ru-RU" dirty="0"/>
              <a:t>Казахстан перешел от конкурирующих НПФ к единому фонду под государственным контролем, причем большая часть активов фонда — государственные облигации. Фактически деньги перекладываются из одного бюджетного кармана в другой не через прямой трансферт​, как в солидарной системе, а через облигационный рынок. </a:t>
            </a:r>
            <a:br>
              <a:rPr lang="ru-RU" dirty="0"/>
            </a:br>
            <a:endParaRPr lang="ru-RU" dirty="0"/>
          </a:p>
        </p:txBody>
      </p:sp>
    </p:spTree>
    <p:extLst>
      <p:ext uri="{BB962C8B-B14F-4D97-AF65-F5344CB8AC3E}">
        <p14:creationId xmlns:p14="http://schemas.microsoft.com/office/powerpoint/2010/main" val="207537908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Наиболее устойчивые пенсионные системы состоят из разных уровней — солидарного и накопительного, причем накопительный пополняется из разных источников, но на их выстраивание требуется длительное время. </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238818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Китай</a:t>
            </a:r>
            <a:br>
              <a:rPr lang="ru-RU" b="1" dirty="0" smtClean="0"/>
            </a:br>
            <a:endParaRPr lang="ru-RU" dirty="0"/>
          </a:p>
        </p:txBody>
      </p:sp>
      <p:sp>
        <p:nvSpPr>
          <p:cNvPr id="3" name="Объект 2"/>
          <p:cNvSpPr>
            <a:spLocks noGrp="1"/>
          </p:cNvSpPr>
          <p:nvPr>
            <p:ph idx="1"/>
          </p:nvPr>
        </p:nvSpPr>
        <p:spPr/>
        <p:txBody>
          <a:bodyPr>
            <a:normAutofit fontScale="85000" lnSpcReduction="10000"/>
          </a:bodyPr>
          <a:lstStyle/>
          <a:p>
            <a:r>
              <a:rPr lang="ru-RU" dirty="0" smtClean="0"/>
              <a:t>пенсию </a:t>
            </a:r>
            <a:r>
              <a:rPr lang="ru-RU" dirty="0"/>
              <a:t>получают лишь некоторые категории граждан — государственные служащие и граждане, занятые в промышленности. Выйти на пенсию можно, только получив стаж в 15 лет. Для женщин этот срок составляет </a:t>
            </a:r>
            <a:r>
              <a:rPr lang="ru-RU" b="1" dirty="0"/>
              <a:t>50–55 лет</a:t>
            </a:r>
            <a:r>
              <a:rPr lang="ru-RU" dirty="0"/>
              <a:t> (в зависимости от типа работы), для мужчин — </a:t>
            </a:r>
            <a:r>
              <a:rPr lang="ru-RU" b="1" dirty="0"/>
              <a:t>60 лет.</a:t>
            </a:r>
            <a:r>
              <a:rPr lang="ru-RU" dirty="0"/>
              <a:t> В 2012 году было предложено начать постепенное повышение пенсионного возраста, чтобы к 2045 году довести его до общей для всех отметки в 65 лет. Однако пока реформа так и не состоялась</a:t>
            </a:r>
            <a:r>
              <a:rPr lang="ru-RU" dirty="0" smtClean="0"/>
              <a:t>.</a:t>
            </a:r>
          </a:p>
          <a:p>
            <a:r>
              <a:rPr lang="ru-RU" dirty="0" smtClean="0"/>
              <a:t> </a:t>
            </a:r>
            <a:r>
              <a:rPr lang="ru-RU" sz="2400" dirty="0"/>
              <a:t>В Китае государственные служащие могут рассчитывать на средние выплаты в </a:t>
            </a:r>
            <a:r>
              <a:rPr lang="ru-RU" sz="2400" b="1" dirty="0"/>
              <a:t>9,8 тыс. руб.</a:t>
            </a:r>
            <a:endParaRPr lang="ru-RU" sz="2400" dirty="0"/>
          </a:p>
          <a:p>
            <a:pPr marL="0" indent="0">
              <a:buNone/>
            </a:pPr>
            <a:endParaRPr lang="ru-RU" dirty="0"/>
          </a:p>
        </p:txBody>
      </p:sp>
    </p:spTree>
    <p:extLst>
      <p:ext uri="{BB962C8B-B14F-4D97-AF65-F5344CB8AC3E}">
        <p14:creationId xmlns:p14="http://schemas.microsoft.com/office/powerpoint/2010/main" val="347983843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Миф 5. В Норвегии государственный пенсионный фонд сформирован за счет нефтяных доходов, и у него высокая доходность. Почему бы и нам не затыкать пенсионную дыру из средств ФНБ или с помощью дивидендов госкомпаний?</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315419230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smtClean="0"/>
              <a:t>Во-1х</a:t>
            </a:r>
            <a:r>
              <a:rPr lang="ru-RU" dirty="0"/>
              <a:t>, и норвежский фонд только планирует в будущем субсидировать пенсионную систему — пока пенсии платят «обычным» способом, за счет весьма высоких взносов с работников и работодателей и добровольных накоплений. </a:t>
            </a:r>
            <a:endParaRPr lang="ru-RU" dirty="0" smtClean="0"/>
          </a:p>
          <a:p>
            <a:r>
              <a:rPr lang="ru-RU" dirty="0" smtClean="0"/>
              <a:t>Во-вторых</a:t>
            </a:r>
            <a:r>
              <a:rPr lang="ru-RU" dirty="0"/>
              <a:t>, Норвегия начала формировать этот фонд еще в 1990 году, а целевым пенсионным он стал только в 2006-м — у нашего фонда просто не было времени накопить столько. </a:t>
            </a:r>
            <a:r>
              <a:rPr lang="ru-RU" dirty="0" smtClean="0"/>
              <a:t/>
            </a:r>
            <a:br>
              <a:rPr lang="ru-RU" dirty="0" smtClean="0"/>
            </a:br>
            <a:endParaRPr lang="ru-RU" dirty="0"/>
          </a:p>
        </p:txBody>
      </p:sp>
    </p:spTree>
    <p:extLst>
      <p:ext uri="{BB962C8B-B14F-4D97-AF65-F5344CB8AC3E}">
        <p14:creationId xmlns:p14="http://schemas.microsoft.com/office/powerpoint/2010/main" val="193061060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smtClean="0"/>
              <a:t>Кроме того, поддержка пенсионной системы и так одна из основных целей ФНБ согласно законодательству.</a:t>
            </a:r>
          </a:p>
          <a:p>
            <a:r>
              <a:rPr lang="ru-RU" dirty="0" smtClean="0"/>
              <a:t>Возможно, в силу долгосрочного характера задач фонда им следует управлять более агрессивно. Идея пополнения его доходами от приватизации госкомпаний тоже вполне рабочая, но на среднем горизонте. </a:t>
            </a:r>
          </a:p>
          <a:p>
            <a:r>
              <a:rPr lang="ru-RU" dirty="0" smtClean="0"/>
              <a:t>Но даже при более агрессивном управлении по норвежскому стандарту </a:t>
            </a:r>
            <a:r>
              <a:rPr lang="ru-RU" b="1" dirty="0" smtClean="0"/>
              <a:t>годовая доходность фонда при его нынешних размерах сопоставима с экономией от повышения пенсионного возраста всего на один год</a:t>
            </a:r>
            <a:r>
              <a:rPr lang="ru-RU" dirty="0" smtClean="0"/>
              <a:t>.</a:t>
            </a:r>
            <a:br>
              <a:rPr lang="ru-RU" dirty="0" smtClean="0"/>
            </a:br>
            <a:endParaRPr lang="ru-RU" dirty="0"/>
          </a:p>
        </p:txBody>
      </p:sp>
    </p:spTree>
    <p:extLst>
      <p:ext uri="{BB962C8B-B14F-4D97-AF65-F5344CB8AC3E}">
        <p14:creationId xmlns:p14="http://schemas.microsoft.com/office/powerpoint/2010/main" val="141813899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a:bodyPr>
          <a:lstStyle/>
          <a:p>
            <a:r>
              <a:rPr lang="ru-RU" dirty="0"/>
              <a:t>Миф </a:t>
            </a:r>
            <a:r>
              <a:rPr lang="ru-RU" dirty="0" smtClean="0"/>
              <a:t>6. </a:t>
            </a:r>
            <a:r>
              <a:rPr lang="ru-RU" dirty="0"/>
              <a:t>Не надо повышать пенсионный возраст, если бюджет пухнет от </a:t>
            </a:r>
            <a:r>
              <a:rPr lang="ru-RU" dirty="0" smtClean="0"/>
              <a:t>денег</a:t>
            </a:r>
          </a:p>
          <a:p>
            <a:pPr marL="0" indent="0">
              <a:buNone/>
            </a:pPr>
            <a:r>
              <a:rPr lang="ru-RU" dirty="0"/>
              <a:t>Профицит бюджета бывает не всегда, а проблемы пенсионной системы накапливались годами. Максимальный эффект от повышения пенсионного возраста проявится через 5–10 лет. </a:t>
            </a: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152623522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С тем, что без изменений в параметрах пенсионной системы она не сможет выполнять свои функции по выплате пенсий, которые хоть как-то превышают прожиточный минимум и регулярно индексируются, согласны более или менее все эксперты. </a:t>
            </a:r>
            <a:endParaRPr lang="ru-RU" dirty="0" smtClean="0"/>
          </a:p>
          <a:p>
            <a:r>
              <a:rPr lang="ru-RU" dirty="0" smtClean="0"/>
              <a:t>Одним </a:t>
            </a:r>
            <a:r>
              <a:rPr lang="ru-RU" dirty="0"/>
              <a:t>повышением пенсионного возраста проблему не решить: реформу 2001–2002 годов готовили несколько лет, но все равно провалили из-за ошибочного прогноза отдельных параметров. </a:t>
            </a:r>
            <a:endParaRPr lang="ru-RU" dirty="0" smtClean="0"/>
          </a:p>
          <a:p>
            <a:r>
              <a:rPr lang="ru-RU" dirty="0" smtClean="0"/>
              <a:t>Надо </a:t>
            </a:r>
            <a:r>
              <a:rPr lang="ru-RU" dirty="0"/>
              <a:t>понимать, что простых решений, например за счет копирования готового зарубежного опыта, нет.</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408586810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Но повышать пенсионный возраст имеет смысл в комплексе с решением других проблем: нужно определить судьбу пенсионных накоплений — добровольных и обязательных, понять роль ФНБ в пенсионной системе. </a:t>
            </a:r>
            <a:endParaRPr lang="ru-RU" dirty="0" smtClean="0"/>
          </a:p>
          <a:p>
            <a:r>
              <a:rPr lang="ru-RU" dirty="0" smtClean="0"/>
              <a:t>Иначе </a:t>
            </a:r>
            <a:r>
              <a:rPr lang="ru-RU" dirty="0"/>
              <a:t>пенсионное обеспечение все больше будет противоречить современным потребностям работников, пенсионеров и работодателей, а реформировать систему придется в еще более сложных условиях. Причем при полном недоверии к государству, которое практически без спросу отняло деньги у каждого гражданина моложе 1958-го и гражданки моложе 1963 года рождения, даже если допустить, что потом, через много лет, это обернется несколько более высокими пенсионными выплатами.</a:t>
            </a:r>
            <a:r>
              <a:rPr lang="ru-RU" dirty="0" smtClean="0"/>
              <a:t/>
            </a:r>
            <a:br>
              <a:rPr lang="ru-RU" dirty="0" smtClean="0"/>
            </a:br>
            <a:r>
              <a:rPr lang="ru-RU" dirty="0" smtClean="0"/>
              <a:t/>
            </a:r>
            <a:br>
              <a:rPr lang="ru-RU" dirty="0" smtClean="0"/>
            </a:br>
            <a:endParaRPr lang="ru-RU" dirty="0"/>
          </a:p>
        </p:txBody>
      </p:sp>
    </p:spTree>
    <p:extLst>
      <p:ext uri="{BB962C8B-B14F-4D97-AF65-F5344CB8AC3E}">
        <p14:creationId xmlns:p14="http://schemas.microsoft.com/office/powerpoint/2010/main" val="265786237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Итак,</a:t>
            </a:r>
            <a:endParaRPr lang="ru-RU" dirty="0"/>
          </a:p>
        </p:txBody>
      </p:sp>
      <p:sp>
        <p:nvSpPr>
          <p:cNvPr id="3" name="Объект 2"/>
          <p:cNvSpPr>
            <a:spLocks noGrp="1"/>
          </p:cNvSpPr>
          <p:nvPr>
            <p:ph idx="1"/>
          </p:nvPr>
        </p:nvSpPr>
        <p:spPr/>
        <p:txBody>
          <a:bodyPr/>
          <a:lstStyle/>
          <a:p>
            <a:r>
              <a:rPr lang="ru-RU" dirty="0" smtClean="0"/>
              <a:t>Пенсионная реформа оправдана</a:t>
            </a:r>
          </a:p>
          <a:p>
            <a:r>
              <a:rPr lang="ru-RU" dirty="0" smtClean="0"/>
              <a:t>Соответствует логике развития страны и мира</a:t>
            </a:r>
          </a:p>
          <a:p>
            <a:pPr marL="0" indent="0">
              <a:buNone/>
            </a:pPr>
            <a:endParaRPr lang="ru-RU" dirty="0"/>
          </a:p>
          <a:p>
            <a:pPr marL="0" indent="0">
              <a:buNone/>
            </a:pPr>
            <a:r>
              <a:rPr lang="ru-RU" dirty="0" smtClean="0"/>
              <a:t>СПАСИБО ЗА ВНИМАНИЕ И УДАЧИ </a:t>
            </a:r>
            <a:r>
              <a:rPr lang="ru-RU" smtClean="0"/>
              <a:t>В РАБОТЕ И СОЦИАЛЬНОЙ ЖИЗНИ</a:t>
            </a:r>
            <a:endParaRPr lang="ru-RU"/>
          </a:p>
        </p:txBody>
      </p:sp>
    </p:spTree>
    <p:extLst>
      <p:ext uri="{BB962C8B-B14F-4D97-AF65-F5344CB8AC3E}">
        <p14:creationId xmlns:p14="http://schemas.microsoft.com/office/powerpoint/2010/main" val="721543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Япония</a:t>
            </a:r>
            <a:br>
              <a:rPr lang="ru-RU" b="1" dirty="0" smtClean="0"/>
            </a:br>
            <a:endParaRPr lang="ru-RU" dirty="0"/>
          </a:p>
        </p:txBody>
      </p:sp>
      <p:sp>
        <p:nvSpPr>
          <p:cNvPr id="3" name="Объект 2"/>
          <p:cNvSpPr>
            <a:spLocks noGrp="1"/>
          </p:cNvSpPr>
          <p:nvPr>
            <p:ph idx="1"/>
          </p:nvPr>
        </p:nvSpPr>
        <p:spPr/>
        <p:txBody>
          <a:bodyPr>
            <a:normAutofit lnSpcReduction="10000"/>
          </a:bodyPr>
          <a:lstStyle/>
          <a:p>
            <a:pPr marL="0" indent="0">
              <a:buNone/>
            </a:pPr>
            <a:r>
              <a:rPr lang="ru-RU" dirty="0" smtClean="0"/>
              <a:t>В </a:t>
            </a:r>
            <a:r>
              <a:rPr lang="ru-RU" dirty="0"/>
              <a:t>отличие от распространенного мнения о том, что в Японии пенсионный возраст самый высокий, возраст выхода на пенсию для мужчин и женщин в этой стране составляет </a:t>
            </a:r>
            <a:r>
              <a:rPr lang="ru-RU" b="1" dirty="0"/>
              <a:t>65 лет. </a:t>
            </a:r>
            <a:r>
              <a:rPr lang="ru-RU" dirty="0"/>
              <a:t>Причем порог повышался постепенно — с 2001 г. (с 60 лет) до 2013 г. (65 лет). Для тех, кто продолжает работать после 65 лет, размер пенсии ежегодно увеличивается. Выплаты в 70 лет составляют 142%. </a:t>
            </a:r>
            <a:r>
              <a:rPr lang="ru-RU" sz="2200" dirty="0"/>
              <a:t>Средний размер выплат для пенсионеров — </a:t>
            </a:r>
            <a:r>
              <a:rPr lang="ru-RU" sz="2200" b="1" dirty="0"/>
              <a:t>37 тыс. руб.</a:t>
            </a:r>
            <a:endParaRPr lang="ru-RU" sz="2200" dirty="0"/>
          </a:p>
          <a:p>
            <a:endParaRPr lang="ru-RU" dirty="0"/>
          </a:p>
        </p:txBody>
      </p:sp>
    </p:spTree>
    <p:extLst>
      <p:ext uri="{BB962C8B-B14F-4D97-AF65-F5344CB8AC3E}">
        <p14:creationId xmlns:p14="http://schemas.microsoft.com/office/powerpoint/2010/main" val="3179715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Германия</a:t>
            </a:r>
            <a:br>
              <a:rPr lang="ru-RU" b="1" dirty="0" smtClean="0"/>
            </a:br>
            <a:endParaRPr lang="ru-RU" dirty="0"/>
          </a:p>
        </p:txBody>
      </p:sp>
      <p:sp>
        <p:nvSpPr>
          <p:cNvPr id="3" name="Объект 2"/>
          <p:cNvSpPr>
            <a:spLocks noGrp="1"/>
          </p:cNvSpPr>
          <p:nvPr>
            <p:ph idx="1"/>
          </p:nvPr>
        </p:nvSpPr>
        <p:spPr/>
        <p:txBody>
          <a:bodyPr/>
          <a:lstStyle/>
          <a:p>
            <a:r>
              <a:rPr lang="ru-RU" dirty="0" smtClean="0"/>
              <a:t>Пока возраст </a:t>
            </a:r>
            <a:r>
              <a:rPr lang="ru-RU" dirty="0"/>
              <a:t>выхода на пенсию и для мужчин и для женщин — </a:t>
            </a:r>
            <a:r>
              <a:rPr lang="ru-RU" b="1" dirty="0"/>
              <a:t>65 </a:t>
            </a:r>
            <a:r>
              <a:rPr lang="ru-RU" b="1" dirty="0" smtClean="0"/>
              <a:t>лет</a:t>
            </a:r>
            <a:r>
              <a:rPr lang="ru-RU" b="1" dirty="0"/>
              <a:t>.</a:t>
            </a:r>
            <a:r>
              <a:rPr lang="ru-RU" dirty="0"/>
              <a:t> </a:t>
            </a:r>
            <a:endParaRPr lang="ru-RU" dirty="0" smtClean="0"/>
          </a:p>
          <a:p>
            <a:r>
              <a:rPr lang="ru-RU" dirty="0" smtClean="0"/>
              <a:t>Однако </a:t>
            </a:r>
            <a:r>
              <a:rPr lang="ru-RU" dirty="0"/>
              <a:t>с 2012 г. проходит реформа, и поэтапно пенсионный возраст достигнет </a:t>
            </a:r>
            <a:endParaRPr lang="ru-RU" dirty="0" smtClean="0"/>
          </a:p>
          <a:p>
            <a:pPr marL="0" indent="0">
              <a:buNone/>
            </a:pPr>
            <a:r>
              <a:rPr lang="ru-RU" dirty="0" smtClean="0"/>
              <a:t>67 </a:t>
            </a:r>
            <a:r>
              <a:rPr lang="ru-RU" dirty="0"/>
              <a:t>лет в 2029 г. </a:t>
            </a:r>
            <a:endParaRPr lang="ru-RU" dirty="0" smtClean="0"/>
          </a:p>
          <a:p>
            <a:pPr marL="0" indent="0">
              <a:buNone/>
            </a:pPr>
            <a:r>
              <a:rPr lang="ru-RU" sz="2000" dirty="0" smtClean="0"/>
              <a:t>Пенсионеры </a:t>
            </a:r>
            <a:r>
              <a:rPr lang="ru-RU" sz="2000" dirty="0"/>
              <a:t>получают в среднем 73 тыс. руб.</a:t>
            </a:r>
          </a:p>
          <a:p>
            <a:endParaRPr lang="ru-RU" dirty="0"/>
          </a:p>
        </p:txBody>
      </p:sp>
    </p:spTree>
    <p:extLst>
      <p:ext uri="{BB962C8B-B14F-4D97-AF65-F5344CB8AC3E}">
        <p14:creationId xmlns:p14="http://schemas.microsoft.com/office/powerpoint/2010/main" val="47133752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3087</Words>
  <Application>Microsoft Office PowerPoint</Application>
  <PresentationFormat>Экран (4:3)</PresentationFormat>
  <Paragraphs>136</Paragraphs>
  <Slides>76</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76</vt:i4>
      </vt:variant>
    </vt:vector>
  </HeadingPairs>
  <TitlesOfParts>
    <vt:vector size="77" baseType="lpstr">
      <vt:lpstr>Тема Office</vt:lpstr>
      <vt:lpstr>Мировая пенсионная реформа</vt:lpstr>
      <vt:lpstr>Логика увеличения пенсионного возраста </vt:lpstr>
      <vt:lpstr>Презентация PowerPoint</vt:lpstr>
      <vt:lpstr>Топ-10 мировых экономик, по данным МВФ на 2018 г.: </vt:lpstr>
      <vt:lpstr>Пенсионный возраст по странам</vt:lpstr>
      <vt:lpstr>США </vt:lpstr>
      <vt:lpstr>Китай </vt:lpstr>
      <vt:lpstr>Япония </vt:lpstr>
      <vt:lpstr>Германия </vt:lpstr>
      <vt:lpstr>Франция </vt:lpstr>
      <vt:lpstr>Индия </vt:lpstr>
      <vt:lpstr>Великобритания </vt:lpstr>
      <vt:lpstr>Италия </vt:lpstr>
      <vt:lpstr>Бразилия </vt:lpstr>
      <vt:lpstr>Презентация PowerPoint</vt:lpstr>
      <vt:lpstr>Плохо сравнивать</vt:lpstr>
      <vt:lpstr>Лучше сравнивать женщин (с США)</vt:lpstr>
      <vt:lpstr>Презентация PowerPoint</vt:lpstr>
      <vt:lpstr>Постепенность реформ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Показатель здоровой трудоспособности</vt:lpstr>
      <vt:lpstr>Возраст здоровой трудоспособности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Дефицит рабочих рук</vt:lpstr>
      <vt:lpstr>Презентация PowerPoint</vt:lpstr>
      <vt:lpstr>Неформальная занятость</vt:lpstr>
      <vt:lpstr>Презентация PowerPoint</vt:lpstr>
      <vt:lpstr>Фактор производительности труда</vt:lpstr>
      <vt:lpstr>Презентация PowerPoint</vt:lpstr>
      <vt:lpstr>Презентация PowerPoint</vt:lpstr>
      <vt:lpstr>Презентация PowerPoint</vt:lpstr>
      <vt:lpstr>Однако</vt:lpstr>
      <vt:lpstr>Количество отрабатываемых работником часов</vt:lpstr>
      <vt:lpstr>Презентация PowerPoint</vt:lpstr>
      <vt:lpstr>Презентация PowerPoint</vt:lpstr>
      <vt:lpstr>Презентация PowerPoint</vt:lpstr>
      <vt:lpstr>Ожидаемая продолжительность жизни в динамике</vt:lpstr>
      <vt:lpstr>Презентация PowerPoint</vt:lpstr>
      <vt:lpstr>Презентация PowerPoint</vt:lpstr>
      <vt:lpstr>Ситуация с дожитием по регионам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Мифы о пенсионной реформе и контр-аргументы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Итак,</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Мировая пенсионная реформа</dc:title>
  <dc:creator>коря</dc:creator>
  <cp:lastModifiedBy>коря</cp:lastModifiedBy>
  <cp:revision>27</cp:revision>
  <dcterms:created xsi:type="dcterms:W3CDTF">2019-01-22T14:31:54Z</dcterms:created>
  <dcterms:modified xsi:type="dcterms:W3CDTF">2019-01-23T04:14:34Z</dcterms:modified>
</cp:coreProperties>
</file>